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712" r:id="rId2"/>
    <p:sldId id="667" r:id="rId3"/>
    <p:sldId id="680" r:id="rId4"/>
    <p:sldId id="681" r:id="rId5"/>
    <p:sldId id="711" r:id="rId6"/>
    <p:sldId id="682" r:id="rId7"/>
    <p:sldId id="683" r:id="rId8"/>
    <p:sldId id="684" r:id="rId9"/>
    <p:sldId id="686" r:id="rId10"/>
    <p:sldId id="685" r:id="rId11"/>
    <p:sldId id="687" r:id="rId12"/>
    <p:sldId id="688" r:id="rId13"/>
    <p:sldId id="689" r:id="rId14"/>
    <p:sldId id="690" r:id="rId15"/>
    <p:sldId id="691" r:id="rId16"/>
    <p:sldId id="693" r:id="rId17"/>
    <p:sldId id="692" r:id="rId18"/>
    <p:sldId id="694" r:id="rId19"/>
    <p:sldId id="695" r:id="rId20"/>
    <p:sldId id="696" r:id="rId21"/>
    <p:sldId id="710" r:id="rId22"/>
    <p:sldId id="697" r:id="rId23"/>
    <p:sldId id="699" r:id="rId24"/>
    <p:sldId id="700" r:id="rId25"/>
    <p:sldId id="705" r:id="rId26"/>
    <p:sldId id="707" r:id="rId27"/>
    <p:sldId id="706" r:id="rId28"/>
    <p:sldId id="708" r:id="rId29"/>
    <p:sldId id="702" r:id="rId30"/>
    <p:sldId id="701" r:id="rId31"/>
    <p:sldId id="709" r:id="rId32"/>
    <p:sldId id="70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2"/>
    <p:restoredTop sz="96070"/>
  </p:normalViewPr>
  <p:slideViewPr>
    <p:cSldViewPr snapToGrid="0" snapToObjects="1">
      <p:cViewPr varScale="1">
        <p:scale>
          <a:sx n="84" d="100"/>
          <a:sy n="84" d="100"/>
        </p:scale>
        <p:origin x="21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26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8BC56-3618-EA40-8D12-BA7425E1E898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53CE0-2B5E-0C4E-BE54-A9ADE26C25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42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845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612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5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329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978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180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483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715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039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537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87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417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318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967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65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487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110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473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320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6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37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52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25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146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710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37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7EC2-8C80-534F-9932-0FD18875F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930D1-D4F8-EA40-AFCE-7B2E90D2B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7F6D-6FBE-2D4C-B4BA-01A33A4A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7842-AA2D-0146-B711-9A94A198FD10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20860-223A-3C44-BF7A-32DE1609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76399-E48E-9546-BB43-EF6641FB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6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E660D-EC75-3649-8960-8F9091B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FFF40-2F63-814B-9DEE-CBB2ECC6A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B77E9-AFEF-824B-9D35-C3841B51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DF24-694F-0349-8E55-532F39AB6962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39932-B775-ED4C-B5AE-8C153215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D9E45-1478-594B-B980-CC738E51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2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30CDD-3E1D-7B40-B832-B9F10EDF4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FF4A1-7C33-A74A-BC6D-339FC419A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7145E-3E36-1F41-9DD1-3F2484E3A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3EB9-1BF9-6446-A950-80ADD04B6993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D35D6-9E3C-7442-8CA3-0C3493D68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7735B-5E7F-9041-AF6E-DE45DAC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4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672499" y="1633187"/>
            <a:ext cx="2015716" cy="3571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9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F0A6-6E25-6846-A8FC-A8793C0D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468FE-C721-6546-B0D0-F4D1A10BB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E8A3-D617-CB4B-8010-1762CA91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FB93-7464-D140-9E86-B304329778C5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CF34D-306E-4145-9790-91F9142D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24E3-990A-4247-BC03-AD9CF287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4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A32C-839C-104C-9EAB-9C80D656E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A3F75-E540-1A46-8184-0D0F6F43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A524D-E130-0B46-95C2-F883F6AF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44C7-C2F3-FD40-B78A-AD3AF2B715D8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612F2-7249-5A4A-A04F-FE2A26D1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42F79-6099-7B49-8D84-28185177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4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7535-A2FD-064F-B5FA-7CA92330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02686-57BA-AE4C-A3E6-1AD7E3E52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E0F48-CB48-8040-983A-D07C8248C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5D948-9EA6-6141-8619-C740AC8D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F2E3-4444-1D4D-91F5-A104BE8BF61D}" type="datetime1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306FF-446D-1E44-86EE-CB80848C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8628C-2C52-6746-88F2-76827A4C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8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F8A6-181C-0747-8B5C-6C7827C1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D567E-11B6-3A47-90E1-F2536F126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614B5-78A8-FA47-AC4C-EC5AE5C33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6A534-7473-E640-8AA5-67D462951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77C3F-7993-E34D-8661-DA0F81D7E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B2FC3-4EC9-D848-A88D-86265A193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7D367-BB41-5E41-B74E-FA4C228E6028}" type="datetime1">
              <a:rPr lang="en-US" smtClean="0"/>
              <a:t>7/1/20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41437-218B-FF4E-BF9A-8CE59F6D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CBEDD4-E6E0-694A-988C-62CE4640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9479-3324-4E42-B3DE-A3E6C35F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3357DC-E788-4442-AC50-74E5ED98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792-0C46-2143-B432-39614DAD97EC}" type="datetime1">
              <a:rPr lang="en-US" smtClean="0"/>
              <a:t>7/1/20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5529E-0CE0-4148-BD91-9A83A182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2B84F-7825-B34A-8779-38998A26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3602D-7F26-394C-9B5B-A3E9A54B3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E3CE-2A8A-634B-9214-15FD42173A02}" type="datetime1">
              <a:rPr lang="en-US" smtClean="0"/>
              <a:t>7/1/20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85A7-8B42-894D-BC57-0CEE2D62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56091-BE64-0F43-BAC4-FE06C1C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22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4F6E-A86A-2249-AF0B-B1C095C4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E5EA8-B2EE-2746-973B-D3754CE97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2D279-8193-7A4D-9CFD-9A2BEE0F2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B71EF-77B8-4C40-BB71-D2478B54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5D00-3E18-0740-B663-087034ADDCC4}" type="datetime1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B9B40-B73A-F049-8272-B82A66D36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087C2-70C1-DB47-9EF9-FB6D93D5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4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9B14-AA12-6A45-BF39-7BB2D65E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65F26-BC47-6B46-BF40-26E0170C0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266F5-4DA8-854F-BF77-0CBDC176F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AD523-2FF4-744F-88D7-C7B88A4B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69E3-F72E-674E-99A6-2018DB77DE70}" type="datetime1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258CF-9E47-A54B-B61A-5AF9CA4E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B8A84-A3F1-FC42-BF86-60D02C4D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8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0D5E2-6AE6-814A-ABE9-F02CB294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FAC6B-CC1D-1F4B-B268-8CE927FD7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32B1F-802D-1A44-B3B1-602E24F02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DF28-F0E0-094C-A2F4-E232D6A2B849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FF401-D880-7646-A777-321F9DFBA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88815-DCEF-2A48-A875-B11609627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7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g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64729"/>
            <a:ext cx="12190409" cy="29267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4" name="Group 3"/>
          <p:cNvGrpSpPr/>
          <p:nvPr/>
        </p:nvGrpSpPr>
        <p:grpSpPr>
          <a:xfrm>
            <a:off x="419098" y="2505723"/>
            <a:ext cx="11353801" cy="1846555"/>
            <a:chOff x="6650759" y="4894168"/>
            <a:chExt cx="11117696" cy="3693109"/>
          </a:xfrm>
        </p:grpSpPr>
        <p:sp>
          <p:nvSpPr>
            <p:cNvPr id="9" name="TextBox 8"/>
            <p:cNvSpPr txBox="1"/>
            <p:nvPr/>
          </p:nvSpPr>
          <p:spPr>
            <a:xfrm>
              <a:off x="6650759" y="4894168"/>
              <a:ext cx="11117696" cy="326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Implémentation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d’un service de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mobilité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partagée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intelligente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9861261" y="8483367"/>
              <a:ext cx="4655127" cy="103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DB799BB-FB98-4B4E-8E70-FABCB0EB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48138" cy="1864729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B360C850-B6A0-FE40-82EA-DBB933A6A085}"/>
              </a:ext>
            </a:extLst>
          </p:cNvPr>
          <p:cNvSpPr txBox="1">
            <a:spLocks/>
          </p:cNvSpPr>
          <p:nvPr/>
        </p:nvSpPr>
        <p:spPr>
          <a:xfrm>
            <a:off x="163776" y="5170239"/>
            <a:ext cx="3360738" cy="1238250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Réalisé par: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Meskine</a:t>
            </a: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 </a:t>
            </a: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Wassif</a:t>
            </a:r>
            <a:endParaRPr lang="fr-FR" b="1" i="1" dirty="0">
              <a:solidFill>
                <a:schemeClr val="tx2">
                  <a:lumMod val="75000"/>
                </a:schemeClr>
              </a:solidFill>
              <a:latin typeface="Playfair Display" charset="0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72755F33-D9F4-8249-B53C-B7A93C4C6B76}"/>
              </a:ext>
            </a:extLst>
          </p:cNvPr>
          <p:cNvSpPr txBox="1">
            <a:spLocks/>
          </p:cNvSpPr>
          <p:nvPr/>
        </p:nvSpPr>
        <p:spPr>
          <a:xfrm>
            <a:off x="3697779" y="5176605"/>
            <a:ext cx="8491107" cy="1479581"/>
          </a:xfrm>
          <a:prstGeom prst="rect">
            <a:avLst/>
          </a:prstGeom>
        </p:spPr>
        <p:txBody>
          <a:bodyPr vert="horz" lIns="91440" tIns="45720" rIns="91440" bIns="45720" rtlCol="0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Soutenu le 02/07/2020 devant: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 Bah Slimane                             Président / Encadrant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Mme </a:t>
            </a: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Benhlima</a:t>
            </a: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 Laila                  Rapporteur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401C7-E3CB-BC4C-804C-67B5D73F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748" y="-9935"/>
            <a:ext cx="1861139" cy="18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9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02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3763433" y="140628"/>
            <a:ext cx="1824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Acteurs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B61C933-AD36-314B-A39C-B3D845A4A4FF}"/>
              </a:ext>
            </a:extLst>
          </p:cNvPr>
          <p:cNvSpPr/>
          <p:nvPr/>
        </p:nvSpPr>
        <p:spPr>
          <a:xfrm rot="2386305">
            <a:off x="6889040" y="3304041"/>
            <a:ext cx="355332" cy="1920332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834E8FCE-7517-6A45-8A0F-26DD210BFCFD}"/>
              </a:ext>
            </a:extLst>
          </p:cNvPr>
          <p:cNvSpPr/>
          <p:nvPr/>
        </p:nvSpPr>
        <p:spPr>
          <a:xfrm rot="-2400000">
            <a:off x="8886786" y="3297944"/>
            <a:ext cx="355332" cy="1970069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FFF5E4-C383-7541-AFA3-2569FE2B7032}"/>
              </a:ext>
            </a:extLst>
          </p:cNvPr>
          <p:cNvGrpSpPr/>
          <p:nvPr/>
        </p:nvGrpSpPr>
        <p:grpSpPr>
          <a:xfrm>
            <a:off x="7233267" y="274255"/>
            <a:ext cx="1931451" cy="1799733"/>
            <a:chOff x="7342995" y="1420303"/>
            <a:chExt cx="1931451" cy="17997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CD9D64-6983-5642-8C4B-7686874E2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2995" y="1789794"/>
              <a:ext cx="1430242" cy="143024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22AE34-4276-F241-AB3C-A1165244175A}"/>
                </a:ext>
              </a:extLst>
            </p:cNvPr>
            <p:cNvSpPr txBox="1"/>
            <p:nvPr/>
          </p:nvSpPr>
          <p:spPr>
            <a:xfrm>
              <a:off x="7449599" y="1420303"/>
              <a:ext cx="182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Utilisateur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261E59-7188-B440-BF91-77F7B2C1DA6A}"/>
              </a:ext>
            </a:extLst>
          </p:cNvPr>
          <p:cNvGrpSpPr/>
          <p:nvPr/>
        </p:nvGrpSpPr>
        <p:grpSpPr>
          <a:xfrm>
            <a:off x="4919287" y="4061904"/>
            <a:ext cx="1869233" cy="1799733"/>
            <a:chOff x="4919287" y="4061904"/>
            <a:chExt cx="1869233" cy="17997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B3D20D-31B5-F046-99EB-F6F7EBC71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9287" y="4431395"/>
              <a:ext cx="1430242" cy="14302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5C7319-D254-324B-8006-F6EDF7AB365B}"/>
                </a:ext>
              </a:extLst>
            </p:cNvPr>
            <p:cNvSpPr txBox="1"/>
            <p:nvPr/>
          </p:nvSpPr>
          <p:spPr>
            <a:xfrm>
              <a:off x="4963673" y="4061904"/>
              <a:ext cx="182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Conducteur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C83F5-8DB7-BA4E-85DB-54434C94042F}"/>
              </a:ext>
            </a:extLst>
          </p:cNvPr>
          <p:cNvGrpSpPr/>
          <p:nvPr/>
        </p:nvGrpSpPr>
        <p:grpSpPr>
          <a:xfrm>
            <a:off x="9586137" y="3964983"/>
            <a:ext cx="1824847" cy="1896654"/>
            <a:chOff x="9586137" y="3964983"/>
            <a:chExt cx="1824847" cy="18966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8ACBE0-887D-C247-B9CA-D49175FC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6704" y="4431395"/>
              <a:ext cx="1430242" cy="143024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1963FF-6F3D-3745-8564-FBAEA8D14764}"/>
                </a:ext>
              </a:extLst>
            </p:cNvPr>
            <p:cNvSpPr txBox="1"/>
            <p:nvPr/>
          </p:nvSpPr>
          <p:spPr>
            <a:xfrm>
              <a:off x="9586137" y="3964983"/>
              <a:ext cx="182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Passager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1561C2A-3AA1-B34F-8306-594CF1E93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846" y="2289920"/>
            <a:ext cx="905083" cy="905083"/>
          </a:xfrm>
          <a:prstGeom prst="rect">
            <a:avLst/>
          </a:prstGeom>
        </p:spPr>
      </p:pic>
      <p:sp>
        <p:nvSpPr>
          <p:cNvPr id="6" name="Curved Left Arrow 5">
            <a:extLst>
              <a:ext uri="{FF2B5EF4-FFF2-40B4-BE49-F238E27FC236}">
                <a16:creationId xmlns:a16="http://schemas.microsoft.com/office/drawing/2014/main" id="{0562F2F3-6273-AA45-88AA-61249199476E}"/>
              </a:ext>
            </a:extLst>
          </p:cNvPr>
          <p:cNvSpPr/>
          <p:nvPr/>
        </p:nvSpPr>
        <p:spPr>
          <a:xfrm>
            <a:off x="8663509" y="1062488"/>
            <a:ext cx="699947" cy="1679973"/>
          </a:xfrm>
          <a:prstGeom prst="curved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F2E094-3F72-6746-AE2A-EFBE8140F440}"/>
              </a:ext>
            </a:extLst>
          </p:cNvPr>
          <p:cNvSpPr txBox="1"/>
          <p:nvPr/>
        </p:nvSpPr>
        <p:spPr>
          <a:xfrm>
            <a:off x="9533382" y="1572529"/>
            <a:ext cx="182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Après validation du KYC.</a:t>
            </a:r>
          </a:p>
        </p:txBody>
      </p:sp>
    </p:spTree>
    <p:extLst>
      <p:ext uri="{BB962C8B-B14F-4D97-AF65-F5344CB8AC3E}">
        <p14:creationId xmlns:p14="http://schemas.microsoft.com/office/powerpoint/2010/main" val="31265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  <p:bldP spid="6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5" name="Rectangle 4"/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3574495" y="494571"/>
            <a:ext cx="8415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fonctionnels de 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AAF19-2B5D-DD4A-B913-A7750322138C}"/>
              </a:ext>
            </a:extLst>
          </p:cNvPr>
          <p:cNvGrpSpPr/>
          <p:nvPr/>
        </p:nvGrpSpPr>
        <p:grpSpPr>
          <a:xfrm>
            <a:off x="4456261" y="1697028"/>
            <a:ext cx="7097485" cy="814922"/>
            <a:chOff x="4296043" y="487220"/>
            <a:chExt cx="7097485" cy="81492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3B2A10-41D5-C140-AFDC-AC3D78AC8DD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10080A-12A8-3545-9348-93DFCDD9A0F2}"/>
                </a:ext>
              </a:extLst>
            </p:cNvPr>
            <p:cNvSpPr/>
            <p:nvPr/>
          </p:nvSpPr>
          <p:spPr>
            <a:xfrm>
              <a:off x="6397416" y="710015"/>
              <a:ext cx="3215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S’inscrire et activer son Compte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CED9E-2F05-0143-9D11-7C6DD30C34D3}"/>
              </a:ext>
            </a:extLst>
          </p:cNvPr>
          <p:cNvGrpSpPr/>
          <p:nvPr/>
        </p:nvGrpSpPr>
        <p:grpSpPr>
          <a:xfrm>
            <a:off x="4456260" y="3006521"/>
            <a:ext cx="7097485" cy="814922"/>
            <a:chOff x="4296043" y="487220"/>
            <a:chExt cx="7097485" cy="81492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4AD8E88-3AA2-C743-9349-6E6275ADD1D4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7C78E30-A879-4A41-98AC-3A668D609969}"/>
                </a:ext>
              </a:extLst>
            </p:cNvPr>
            <p:cNvSpPr/>
            <p:nvPr/>
          </p:nvSpPr>
          <p:spPr>
            <a:xfrm>
              <a:off x="6397417" y="709250"/>
              <a:ext cx="3215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Consulter les offres planifiées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C7B998-8B08-8840-8EA5-A34F157247E0}"/>
              </a:ext>
            </a:extLst>
          </p:cNvPr>
          <p:cNvGrpSpPr/>
          <p:nvPr/>
        </p:nvGrpSpPr>
        <p:grpSpPr>
          <a:xfrm>
            <a:off x="4470294" y="4316014"/>
            <a:ext cx="7097485" cy="814922"/>
            <a:chOff x="4296043" y="487220"/>
            <a:chExt cx="7097485" cy="81492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3EBB37F-250B-164B-8556-BE873556847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61F17E9-80C0-FA4E-97EA-45B48237FDDA}"/>
                </a:ext>
              </a:extLst>
            </p:cNvPr>
            <p:cNvSpPr/>
            <p:nvPr/>
          </p:nvSpPr>
          <p:spPr>
            <a:xfrm>
              <a:off x="6673188" y="710015"/>
              <a:ext cx="3215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Terminer le processus KYC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3D924FD-6AE5-2D45-9DB2-69A57BF2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106" y="3098527"/>
            <a:ext cx="2237792" cy="22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0.00065 -0.390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5704866" y="494571"/>
            <a:ext cx="460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fonctionnels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85EC1A-C0D7-734D-B8BF-3768FDF892B8}"/>
              </a:ext>
            </a:extLst>
          </p:cNvPr>
          <p:cNvGrpSpPr/>
          <p:nvPr/>
        </p:nvGrpSpPr>
        <p:grpSpPr>
          <a:xfrm>
            <a:off x="6010221" y="1289567"/>
            <a:ext cx="5980260" cy="814922"/>
            <a:chOff x="4296043" y="487220"/>
            <a:chExt cx="7097485" cy="81492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53301A0-CCD9-384B-A2B6-5E0BCFE89912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198857-A6F0-3546-84B5-C3D1BD90B613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Démarrer un trajet instantané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8D27B8-07BC-BF4B-B593-1113718235D3}"/>
              </a:ext>
            </a:extLst>
          </p:cNvPr>
          <p:cNvSpPr txBox="1"/>
          <p:nvPr/>
        </p:nvSpPr>
        <p:spPr>
          <a:xfrm>
            <a:off x="5358204" y="1129887"/>
            <a:ext cx="6479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dirty="0">
                <a:solidFill>
                  <a:schemeClr val="bg1"/>
                </a:solidFill>
              </a:rPr>
              <a:t>{</a:t>
            </a:r>
            <a:endParaRPr lang="fr-FR" sz="7200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6551A96-729B-4B41-9A0B-0A9BA1651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580" y="1484848"/>
            <a:ext cx="1190636" cy="1190636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6F8EEF2-DC9A-D446-BCD3-8AC366F12C74}"/>
              </a:ext>
            </a:extLst>
          </p:cNvPr>
          <p:cNvGrpSpPr/>
          <p:nvPr/>
        </p:nvGrpSpPr>
        <p:grpSpPr>
          <a:xfrm>
            <a:off x="6010221" y="2173142"/>
            <a:ext cx="5980260" cy="814922"/>
            <a:chOff x="4296043" y="487220"/>
            <a:chExt cx="7097485" cy="814922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EAFF2762-7C67-F841-9FE7-6C6CD73C2F8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Publier une offre planifiée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646874D-452C-D34E-A2F1-89F7456F87B6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fr-FR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F98CDB-E6D6-2942-9578-BF07869541F7}"/>
              </a:ext>
            </a:extLst>
          </p:cNvPr>
          <p:cNvGrpSpPr/>
          <p:nvPr/>
        </p:nvGrpSpPr>
        <p:grpSpPr>
          <a:xfrm>
            <a:off x="6010221" y="3306900"/>
            <a:ext cx="5980260" cy="814922"/>
            <a:chOff x="4296043" y="487220"/>
            <a:chExt cx="7097485" cy="814922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D0EDEB2F-976B-8A43-91C2-05B95B4A7848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07AD3AD-D7A1-E04E-B791-9F5BC2348E7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Demander un covoiturage instantané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BA1E5FB-94A1-CA4B-B72A-C9D14805441D}"/>
              </a:ext>
            </a:extLst>
          </p:cNvPr>
          <p:cNvGrpSpPr/>
          <p:nvPr/>
        </p:nvGrpSpPr>
        <p:grpSpPr>
          <a:xfrm>
            <a:off x="5995803" y="4285768"/>
            <a:ext cx="5980260" cy="814922"/>
            <a:chOff x="4296043" y="487220"/>
            <a:chExt cx="7097485" cy="814922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22976B0C-A12C-3241-94F3-E365AF455A0F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BBA8B-D7BB-A941-90A9-5351627C4706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Prendre une place en planifié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2E1F666-B9A9-FB43-BFB7-438A13A52AA0}"/>
              </a:ext>
            </a:extLst>
          </p:cNvPr>
          <p:cNvGrpSpPr/>
          <p:nvPr/>
        </p:nvGrpSpPr>
        <p:grpSpPr>
          <a:xfrm>
            <a:off x="4796836" y="5441119"/>
            <a:ext cx="5980260" cy="814922"/>
            <a:chOff x="4296043" y="487220"/>
            <a:chExt cx="7097485" cy="814922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DE98F7DA-FA01-2941-B67C-F75A4218D60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D7B92EA-42EC-C94A-9AF0-ADFA5773408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Consulter l’historiques de ses trajets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1D67620-8C7C-F04E-860C-264B26669307}"/>
              </a:ext>
            </a:extLst>
          </p:cNvPr>
          <p:cNvSpPr txBox="1"/>
          <p:nvPr/>
        </p:nvSpPr>
        <p:spPr>
          <a:xfrm>
            <a:off x="5388703" y="3216347"/>
            <a:ext cx="6479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dirty="0">
                <a:solidFill>
                  <a:schemeClr val="bg1"/>
                </a:solidFill>
              </a:rPr>
              <a:t>{</a:t>
            </a:r>
            <a:endParaRPr lang="fr-FR" sz="7200" dirty="0">
              <a:solidFill>
                <a:schemeClr val="bg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BD7297-8EE3-9348-811C-5A7281E06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87" y="3652883"/>
            <a:ext cx="1190636" cy="119063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F3BFD92-C3E5-4C47-A922-65C6A3497144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8E35C2-5AC6-F946-878B-A5FBD05CB789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8581ABC7-9A63-5447-951A-E44824B055D3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10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5704866" y="494571"/>
            <a:ext cx="460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fonctionnels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EADA8-D7AC-3141-953C-0CD127A8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19" y="272454"/>
            <a:ext cx="8829380" cy="606697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8F9E54C-5371-BD42-8A74-8E56D9C6B0E5}"/>
              </a:ext>
            </a:extLst>
          </p:cNvPr>
          <p:cNvSpPr/>
          <p:nvPr/>
        </p:nvSpPr>
        <p:spPr>
          <a:xfrm>
            <a:off x="6907060" y="6414046"/>
            <a:ext cx="3258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Diagramme de cas d’utilisation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699A5E-2CFE-1C46-B956-671C9AE2FFF7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49B18E-A3BB-CA47-B8C1-42E948FC9372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AB214968-C3BC-A848-8A83-FA18A2BB7CF4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331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3349736" y="494571"/>
            <a:ext cx="8840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non fonctionnels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F1EBA9-63C0-AF48-BE5A-E28AA0B6432A}"/>
              </a:ext>
            </a:extLst>
          </p:cNvPr>
          <p:cNvGrpSpPr/>
          <p:nvPr/>
        </p:nvGrpSpPr>
        <p:grpSpPr>
          <a:xfrm>
            <a:off x="4862136" y="1811400"/>
            <a:ext cx="5980260" cy="814922"/>
            <a:chOff x="4296043" y="487220"/>
            <a:chExt cx="7097485" cy="814922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A51EE96-6BA3-A546-858E-3CCC18C027B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301EFFE-5BCC-C54F-9E82-E038944355A7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Performance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E6F9E7-E6AD-3247-B765-DF32F9C26537}"/>
              </a:ext>
            </a:extLst>
          </p:cNvPr>
          <p:cNvGrpSpPr/>
          <p:nvPr/>
        </p:nvGrpSpPr>
        <p:grpSpPr>
          <a:xfrm>
            <a:off x="4862136" y="3262469"/>
            <a:ext cx="5980260" cy="814922"/>
            <a:chOff x="4296043" y="487220"/>
            <a:chExt cx="7097485" cy="814922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F6D302A-62C0-2A40-B4D3-6479CB912E4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D561DB-E155-DD47-98FE-1FD9C5B7C7A5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Écriture des tests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B633A-7A03-F641-8262-9878DC3CC41A}"/>
              </a:ext>
            </a:extLst>
          </p:cNvPr>
          <p:cNvGrpSpPr/>
          <p:nvPr/>
        </p:nvGrpSpPr>
        <p:grpSpPr>
          <a:xfrm>
            <a:off x="4862136" y="4713538"/>
            <a:ext cx="5980260" cy="814922"/>
            <a:chOff x="4296043" y="487220"/>
            <a:chExt cx="7097485" cy="814922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4B35B42-79C2-F94D-BF65-0D400E08793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2C6B1A5-D43B-F345-95BE-00EC49F2A44F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Code bien structuré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9BDD04-80C1-584C-84CA-B07FA2F42980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47EFEB-A8D7-C346-B3F1-FDF21CF9A2C1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E1862CF-D1EE-E040-B2E0-64CA22D875FC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285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6D645C-3F11-EA42-B618-1C40F8764BAD}"/>
              </a:ext>
            </a:extLst>
          </p:cNvPr>
          <p:cNvSpPr txBox="1"/>
          <p:nvPr/>
        </p:nvSpPr>
        <p:spPr>
          <a:xfrm>
            <a:off x="6267626" y="3075057"/>
            <a:ext cx="3038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Logigramme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E94699-1BA0-1544-9754-FFAB1348C6BD}"/>
              </a:ext>
            </a:extLst>
          </p:cNvPr>
          <p:cNvGrpSpPr/>
          <p:nvPr/>
        </p:nvGrpSpPr>
        <p:grpSpPr>
          <a:xfrm>
            <a:off x="4796836" y="2963999"/>
            <a:ext cx="5980260" cy="814922"/>
            <a:chOff x="4296043" y="487220"/>
            <a:chExt cx="7097485" cy="81492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E8F1229-F024-4D47-BB2D-8C948F7299D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40B927-8E71-1047-85ED-50A45E4F234E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Passager enregistre une demande </a:t>
              </a:r>
              <a:r>
                <a:rPr lang="fr-FR" dirty="0" err="1">
                  <a:solidFill>
                    <a:schemeClr val="bg1"/>
                  </a:solidFill>
                  <a:latin typeface="Lato" charset="0"/>
                </a:rPr>
                <a:t>instantannée</a:t>
              </a:r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1FB774-F10B-F44F-A445-4CDB29DAEA72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F172C0-3FFA-1647-96A0-34CB7FC7E920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F3DCE1FF-4F7D-3340-ADE1-2A4E9480195E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14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AECC913-F671-D04A-BFCD-339A93078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19" y="1182646"/>
            <a:ext cx="8795410" cy="567078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825EEC4-B116-DF4F-AC46-37DA3E2D8809}"/>
              </a:ext>
            </a:extLst>
          </p:cNvPr>
          <p:cNvSpPr/>
          <p:nvPr/>
        </p:nvSpPr>
        <p:spPr>
          <a:xfrm>
            <a:off x="9284680" y="4459274"/>
            <a:ext cx="2708649" cy="101566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i="1" dirty="0">
                <a:latin typeface="Lato" charset="0"/>
              </a:rPr>
              <a:t>Note du conducteur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i="1" dirty="0">
                <a:latin typeface="Lato" charset="0"/>
              </a:rPr>
              <a:t>Temps de détour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i="1" dirty="0">
                <a:latin typeface="Lato" charset="0"/>
              </a:rPr>
              <a:t>Préférences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DD5F7C-9445-B84D-AA1E-0AE1FF6F73D9}"/>
              </a:ext>
            </a:extLst>
          </p:cNvPr>
          <p:cNvCxnSpPr/>
          <p:nvPr/>
        </p:nvCxnSpPr>
        <p:spPr>
          <a:xfrm>
            <a:off x="8701037" y="4211571"/>
            <a:ext cx="566751" cy="4118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6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-0.21389 C 1.45833E-6 -0.30949 -0.08854 -0.42778 -0.16094 -0.42778 C -0.21485 -0.42778 -0.15339 -0.42547 -0.20729 -0.42547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65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87165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Implémentation et tests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DF7FF2-AAC9-6240-BF1B-7649A67A577B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B8AED-E8BF-0A47-856E-24E70250403A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AA42C2B-A153-C345-91C0-9CE66F6E42FF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778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39A9B0-EAAD-2044-95A4-2EB7116F6C72}"/>
              </a:ext>
            </a:extLst>
          </p:cNvPr>
          <p:cNvSpPr txBox="1"/>
          <p:nvPr/>
        </p:nvSpPr>
        <p:spPr>
          <a:xfrm>
            <a:off x="5620982" y="3075057"/>
            <a:ext cx="4579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Architecture globale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F7376-4873-C846-8D1F-F0032518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544" y="717016"/>
            <a:ext cx="7016685" cy="1589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4773C-1040-584F-A2CC-0FF0372BA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543" y="2408537"/>
            <a:ext cx="7016686" cy="2405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874315-7CBC-CD4E-A724-434026F36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220" y="4956578"/>
            <a:ext cx="7019009" cy="138078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8676D-A7B1-5E46-9811-E2B8E6BF1080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5A93AE-CE84-BC4F-8330-5077ED25E09D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28DACCAF-BA06-4B4F-95FD-60F976A9693A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055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013 -0.21481 C -0.00013 -0.31042 -0.04883 -0.45185 -0.08854 -0.45185 C -0.11367 -0.45185 -0.14427 -0.44931 -0.16953 -0.44931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B2904-2527-894C-8B56-950634CF9DC8}"/>
              </a:ext>
            </a:extLst>
          </p:cNvPr>
          <p:cNvSpPr txBox="1"/>
          <p:nvPr/>
        </p:nvSpPr>
        <p:spPr>
          <a:xfrm>
            <a:off x="3869479" y="3075057"/>
            <a:ext cx="7965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Architecture de l’application cliente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C9340D-2F3B-EE44-8213-38666AB929F8}"/>
              </a:ext>
            </a:extLst>
          </p:cNvPr>
          <p:cNvGrpSpPr/>
          <p:nvPr/>
        </p:nvGrpSpPr>
        <p:grpSpPr>
          <a:xfrm>
            <a:off x="4021017" y="4093441"/>
            <a:ext cx="2753973" cy="1953670"/>
            <a:chOff x="6316195" y="254812"/>
            <a:chExt cx="2753973" cy="195367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111134-50C5-9B4B-B498-C64355DEBECC}"/>
                </a:ext>
              </a:extLst>
            </p:cNvPr>
            <p:cNvSpPr/>
            <p:nvPr/>
          </p:nvSpPr>
          <p:spPr>
            <a:xfrm>
              <a:off x="6316195" y="254812"/>
              <a:ext cx="2749563" cy="19536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37B6EA-2CD9-E94E-A83C-83DDEDF6A2EE}"/>
                </a:ext>
              </a:extLst>
            </p:cNvPr>
            <p:cNvSpPr/>
            <p:nvPr/>
          </p:nvSpPr>
          <p:spPr>
            <a:xfrm>
              <a:off x="6316197" y="254812"/>
              <a:ext cx="2753971" cy="400110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sz="2000" b="1" dirty="0"/>
                <a:t>Vue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AA7792-4225-4648-B224-CEAE28550107}"/>
                </a:ext>
              </a:extLst>
            </p:cNvPr>
            <p:cNvSpPr txBox="1"/>
            <p:nvPr/>
          </p:nvSpPr>
          <p:spPr>
            <a:xfrm>
              <a:off x="6405572" y="783504"/>
              <a:ext cx="2574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" sz="2000" b="1" dirty="0">
                  <a:solidFill>
                    <a:schemeClr val="bg1"/>
                  </a:solidFill>
                  <a:latin typeface="Playfair Display" charset="0"/>
                </a:rPr>
                <a:t>C’est ce que l’utilisateur voit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7CDB76-C671-8647-BFD2-45AF1C15C3B6}"/>
              </a:ext>
            </a:extLst>
          </p:cNvPr>
          <p:cNvGrpSpPr/>
          <p:nvPr/>
        </p:nvGrpSpPr>
        <p:grpSpPr>
          <a:xfrm>
            <a:off x="6409979" y="945816"/>
            <a:ext cx="2753973" cy="1953670"/>
            <a:chOff x="6316195" y="254812"/>
            <a:chExt cx="2753973" cy="19536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61B6327-F504-BB4D-B4B6-A8BD35906E24}"/>
                </a:ext>
              </a:extLst>
            </p:cNvPr>
            <p:cNvSpPr/>
            <p:nvPr/>
          </p:nvSpPr>
          <p:spPr>
            <a:xfrm>
              <a:off x="6316195" y="254812"/>
              <a:ext cx="2749563" cy="19536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A11799F-B370-CA40-8838-AF76E5E3D879}"/>
                </a:ext>
              </a:extLst>
            </p:cNvPr>
            <p:cNvSpPr/>
            <p:nvPr/>
          </p:nvSpPr>
          <p:spPr>
            <a:xfrm>
              <a:off x="6316197" y="254812"/>
              <a:ext cx="2753971" cy="400110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sz="2000" b="1" dirty="0"/>
                <a:t>Contrôleur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CFC7F9-13F2-5245-B30A-10E863D35075}"/>
                </a:ext>
              </a:extLst>
            </p:cNvPr>
            <p:cNvSpPr txBox="1"/>
            <p:nvPr/>
          </p:nvSpPr>
          <p:spPr>
            <a:xfrm>
              <a:off x="6405572" y="783504"/>
              <a:ext cx="257430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" sz="2000" b="1" dirty="0">
                  <a:solidFill>
                    <a:schemeClr val="bg1"/>
                  </a:solidFill>
                  <a:latin typeface="Playfair Display" charset="0"/>
                </a:rPr>
                <a:t>Il récupère et formate les informations du modèle pour les passer à la vue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CCF082-84DA-9A4B-9FCD-D1FD0D187F0F}"/>
              </a:ext>
            </a:extLst>
          </p:cNvPr>
          <p:cNvGrpSpPr/>
          <p:nvPr/>
        </p:nvGrpSpPr>
        <p:grpSpPr>
          <a:xfrm>
            <a:off x="8988055" y="4134086"/>
            <a:ext cx="2753973" cy="1953670"/>
            <a:chOff x="6316195" y="254812"/>
            <a:chExt cx="2753973" cy="195367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AE32F3-B89C-E041-8741-6005550A8846}"/>
                </a:ext>
              </a:extLst>
            </p:cNvPr>
            <p:cNvSpPr/>
            <p:nvPr/>
          </p:nvSpPr>
          <p:spPr>
            <a:xfrm>
              <a:off x="6316195" y="254812"/>
              <a:ext cx="2749563" cy="19536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F059FF-954D-3A4F-A5CE-BCCAB0A94E8B}"/>
                </a:ext>
              </a:extLst>
            </p:cNvPr>
            <p:cNvSpPr/>
            <p:nvPr/>
          </p:nvSpPr>
          <p:spPr>
            <a:xfrm>
              <a:off x="6316197" y="254812"/>
              <a:ext cx="2753971" cy="400110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sz="2000" b="1" dirty="0"/>
                <a:t>Model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F72161-AEF0-5949-B0C7-5CA636820989}"/>
                </a:ext>
              </a:extLst>
            </p:cNvPr>
            <p:cNvSpPr txBox="1"/>
            <p:nvPr/>
          </p:nvSpPr>
          <p:spPr>
            <a:xfrm>
              <a:off x="6405572" y="783504"/>
              <a:ext cx="2574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" sz="2000" b="1" dirty="0">
                  <a:solidFill>
                    <a:schemeClr val="bg1"/>
                  </a:solidFill>
                  <a:latin typeface="Playfair Display" charset="0"/>
                </a:rPr>
                <a:t>Il contient la logique de l’application</a:t>
              </a:r>
            </a:p>
          </p:txBody>
        </p:sp>
      </p:grpSp>
      <p:sp>
        <p:nvSpPr>
          <p:cNvPr id="6" name="Bent Arrow 5">
            <a:extLst>
              <a:ext uri="{FF2B5EF4-FFF2-40B4-BE49-F238E27FC236}">
                <a16:creationId xmlns:a16="http://schemas.microsoft.com/office/drawing/2014/main" id="{3AA3F328-04BC-C548-93A3-FCB0083970B9}"/>
              </a:ext>
            </a:extLst>
          </p:cNvPr>
          <p:cNvSpPr/>
          <p:nvPr/>
        </p:nvSpPr>
        <p:spPr>
          <a:xfrm>
            <a:off x="5300185" y="1820766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EF61A698-D90E-2E4C-BA76-B7236F0F859F}"/>
              </a:ext>
            </a:extLst>
          </p:cNvPr>
          <p:cNvSpPr/>
          <p:nvPr/>
        </p:nvSpPr>
        <p:spPr>
          <a:xfrm rot="10800000">
            <a:off x="6801016" y="3698118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  <a:ln cap="rnd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Bent Arrow 50">
            <a:extLst>
              <a:ext uri="{FF2B5EF4-FFF2-40B4-BE49-F238E27FC236}">
                <a16:creationId xmlns:a16="http://schemas.microsoft.com/office/drawing/2014/main" id="{7F331113-A7A9-A542-B845-D08AA5545D06}"/>
              </a:ext>
            </a:extLst>
          </p:cNvPr>
          <p:cNvSpPr/>
          <p:nvPr/>
        </p:nvSpPr>
        <p:spPr>
          <a:xfrm flipV="1">
            <a:off x="7929588" y="3711336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  <a:ln cap="rnd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Bent Arrow 51">
            <a:extLst>
              <a:ext uri="{FF2B5EF4-FFF2-40B4-BE49-F238E27FC236}">
                <a16:creationId xmlns:a16="http://schemas.microsoft.com/office/drawing/2014/main" id="{18917A34-9CE3-9845-A26C-47FE2B33AC16}"/>
              </a:ext>
            </a:extLst>
          </p:cNvPr>
          <p:cNvSpPr/>
          <p:nvPr/>
        </p:nvSpPr>
        <p:spPr>
          <a:xfrm flipH="1">
            <a:off x="9319840" y="1952709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5DD41E-898A-4B4C-BF78-1803D27EDEDC}"/>
              </a:ext>
            </a:extLst>
          </p:cNvPr>
          <p:cNvSpPr txBox="1"/>
          <p:nvPr/>
        </p:nvSpPr>
        <p:spPr>
          <a:xfrm>
            <a:off x="3625499" y="2650289"/>
            <a:ext cx="178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Interactions utilisateurs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CB90CB-9B08-E842-B29F-1AFD71B17F0E}"/>
              </a:ext>
            </a:extLst>
          </p:cNvPr>
          <p:cNvSpPr txBox="1"/>
          <p:nvPr/>
        </p:nvSpPr>
        <p:spPr>
          <a:xfrm>
            <a:off x="10523134" y="2650288"/>
            <a:ext cx="178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Notifie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98C370-DECC-9147-98F1-758E4808E33E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6FB71C-9A41-CC48-9E91-84B576B67647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1CB30E96-6BC3-C642-AFBF-AAC643ABB2C0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00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L -0.00013 -0.21435 C -0.00013 -0.31019 -0.00937 -0.42824 -0.01693 -0.42824 L -0.03385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49" grpId="0" animBg="1"/>
      <p:bldP spid="51" grpId="0" animBg="1"/>
      <p:bldP spid="52" grpId="0" animBg="1"/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DE6D0E-7E6F-8D48-BE6F-8F1B7815F881}"/>
              </a:ext>
            </a:extLst>
          </p:cNvPr>
          <p:cNvSpPr txBox="1"/>
          <p:nvPr/>
        </p:nvSpPr>
        <p:spPr>
          <a:xfrm>
            <a:off x="5620982" y="3075057"/>
            <a:ext cx="515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Difficultés rencontrées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2EEE6-773E-5B49-9A6D-F34BB1D8737D}"/>
              </a:ext>
            </a:extLst>
          </p:cNvPr>
          <p:cNvGrpSpPr/>
          <p:nvPr/>
        </p:nvGrpSpPr>
        <p:grpSpPr>
          <a:xfrm>
            <a:off x="4796836" y="894681"/>
            <a:ext cx="5980260" cy="814922"/>
            <a:chOff x="4296043" y="487220"/>
            <a:chExt cx="7097485" cy="814922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7295EA4-6F53-944A-96E5-F743D8F4D078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797E90-FB1F-9E47-9C76-1C3FE96B1BB3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Violation du responsabilité unique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7325F0-7648-5344-A719-9348F4CCA8D3}"/>
              </a:ext>
            </a:extLst>
          </p:cNvPr>
          <p:cNvGrpSpPr/>
          <p:nvPr/>
        </p:nvGrpSpPr>
        <p:grpSpPr>
          <a:xfrm>
            <a:off x="4796836" y="2196823"/>
            <a:ext cx="5980260" cy="814922"/>
            <a:chOff x="4296043" y="487220"/>
            <a:chExt cx="7097485" cy="81492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56FB4D0-AC4F-2D4B-A189-77CE745FA18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4E0505-B994-DA43-BA81-24D552A38094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Code difficile à tester </a:t>
              </a:r>
            </a:p>
          </p:txBody>
        </p:sp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7BE39E06-3167-D342-B4BC-AAB0ACA41F73}"/>
              </a:ext>
            </a:extLst>
          </p:cNvPr>
          <p:cNvSpPr/>
          <p:nvPr/>
        </p:nvSpPr>
        <p:spPr>
          <a:xfrm>
            <a:off x="7756635" y="3183697"/>
            <a:ext cx="465674" cy="178214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680A03-ACFD-024D-8982-59D10EE48764}"/>
              </a:ext>
            </a:extLst>
          </p:cNvPr>
          <p:cNvSpPr txBox="1"/>
          <p:nvPr/>
        </p:nvSpPr>
        <p:spPr>
          <a:xfrm>
            <a:off x="7118704" y="4998060"/>
            <a:ext cx="178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MVVM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3D95B7-6DB3-ED4B-8BC7-4D2BAAB5A318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6D4C6C-BEA2-1441-BBF0-E16FFA629A75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2CCFFF53-6181-6242-ACF6-3A0E7106D6A1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64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046 L 3.95833E-6 -0.21435 C 3.95833E-6 -0.31019 -0.0487 -0.42824 -0.08842 -0.42824 L -0.17709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/>
        </p:nvSpPr>
        <p:spPr>
          <a:xfrm flipH="1">
            <a:off x="1587" y="0"/>
            <a:ext cx="6280879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TextBox 9"/>
          <p:cNvSpPr txBox="1"/>
          <p:nvPr/>
        </p:nvSpPr>
        <p:spPr>
          <a:xfrm>
            <a:off x="419100" y="832977"/>
            <a:ext cx="3383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Plan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586" y="1473806"/>
            <a:ext cx="3093844" cy="56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473867" y="1772494"/>
            <a:ext cx="3131601" cy="3225140"/>
            <a:chOff x="944559" y="4295293"/>
            <a:chExt cx="6263202" cy="6450280"/>
          </a:xfrm>
        </p:grpSpPr>
        <p:sp>
          <p:nvSpPr>
            <p:cNvPr id="22" name="TextBox 21"/>
            <p:cNvSpPr txBox="1"/>
            <p:nvPr/>
          </p:nvSpPr>
          <p:spPr>
            <a:xfrm>
              <a:off x="1697685" y="4295293"/>
              <a:ext cx="5412542" cy="80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Playfair Display" charset="0"/>
                </a:rPr>
                <a:t>Définition du projet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95219" y="6243077"/>
              <a:ext cx="5412542" cy="80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Playfair Display" charset="0"/>
                </a:rPr>
                <a:t>Analyse des besoins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44559" y="4571409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650723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8487371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9227FD-C85A-8B46-AFB3-388F3CB985F9}"/>
                </a:ext>
              </a:extLst>
            </p:cNvPr>
            <p:cNvSpPr/>
            <p:nvPr/>
          </p:nvSpPr>
          <p:spPr>
            <a:xfrm>
              <a:off x="1025389" y="10417661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036315" y="830959"/>
            <a:ext cx="3321914" cy="5196083"/>
            <a:chOff x="11177433" y="1757552"/>
            <a:chExt cx="6521544" cy="10200896"/>
          </a:xfrm>
        </p:grpSpPr>
        <p:pic>
          <p:nvPicPr>
            <p:cNvPr id="34" name="Picture 33" descr="iPhone6_mockup_front_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7433" y="1757552"/>
              <a:ext cx="6521544" cy="10200896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2425065" y="3332480"/>
              <a:ext cx="3956200" cy="70124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885525" y="372027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</a:t>
            </a:r>
            <a:r>
              <a:rPr lang="fr-FR" sz="16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latin typeface="Playfair Display" charset="0"/>
              </a:rPr>
              <a:t>et tests</a:t>
            </a: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51BD1CD1-C2C5-9648-9A62-EA28086CC0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9127" b="9127"/>
          <a:stretch>
            <a:fillRect/>
          </a:stretch>
        </p:blipFill>
        <p:spPr>
          <a:xfrm>
            <a:off x="8672499" y="1530175"/>
            <a:ext cx="2015716" cy="3674966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53B050-5574-8946-9909-43F9BE32B129}"/>
              </a:ext>
            </a:extLst>
          </p:cNvPr>
          <p:cNvSpPr txBox="1"/>
          <p:nvPr/>
        </p:nvSpPr>
        <p:spPr>
          <a:xfrm>
            <a:off x="885525" y="4694170"/>
            <a:ext cx="3383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</a:t>
            </a:r>
            <a:endParaRPr lang="fr-FR" sz="2000" dirty="0">
              <a:solidFill>
                <a:schemeClr val="bg1"/>
              </a:solidFill>
              <a:latin typeface="Playfair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53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49BC4D-C3F0-6F4B-806F-7ABD457A33BB}"/>
              </a:ext>
            </a:extLst>
          </p:cNvPr>
          <p:cNvSpPr txBox="1"/>
          <p:nvPr/>
        </p:nvSpPr>
        <p:spPr>
          <a:xfrm>
            <a:off x="3713352" y="140628"/>
            <a:ext cx="178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MVVM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2C340-9988-F249-9D21-12EA5A7A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859" y="2265420"/>
            <a:ext cx="7716814" cy="200232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E2607-3B4A-1A45-8E80-4720053CD2BA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E1A5719-4F24-974F-AEA5-327973AC7C97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CE057431-307C-2549-80DA-5F6E6CA1502F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48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E7AE8-EAD6-3146-BAB7-850A598D5A16}"/>
              </a:ext>
            </a:extLst>
          </p:cNvPr>
          <p:cNvSpPr txBox="1"/>
          <p:nvPr/>
        </p:nvSpPr>
        <p:spPr>
          <a:xfrm>
            <a:off x="5814860" y="3075057"/>
            <a:ext cx="407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Types de tests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6482E9-88B3-1C44-8E06-D9F6E65B49D6}"/>
              </a:ext>
            </a:extLst>
          </p:cNvPr>
          <p:cNvGrpSpPr/>
          <p:nvPr/>
        </p:nvGrpSpPr>
        <p:grpSpPr>
          <a:xfrm>
            <a:off x="4408321" y="2600901"/>
            <a:ext cx="2364083" cy="3232041"/>
            <a:chOff x="4408321" y="2600901"/>
            <a:chExt cx="2364083" cy="32320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F59365-C0EB-D54F-9741-FA6B7FBF4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8321" y="2600901"/>
              <a:ext cx="2364083" cy="236408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32C533-65F3-BE4C-BAC0-35444B6D34CB}"/>
                </a:ext>
              </a:extLst>
            </p:cNvPr>
            <p:cNvSpPr txBox="1"/>
            <p:nvPr/>
          </p:nvSpPr>
          <p:spPr>
            <a:xfrm>
              <a:off x="4686699" y="5248167"/>
              <a:ext cx="1807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Unitaires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C8601A-4A2A-064A-9F0A-039D25F310EB}"/>
              </a:ext>
            </a:extLst>
          </p:cNvPr>
          <p:cNvGrpSpPr/>
          <p:nvPr/>
        </p:nvGrpSpPr>
        <p:grpSpPr>
          <a:xfrm>
            <a:off x="8299367" y="2600901"/>
            <a:ext cx="2364083" cy="3249625"/>
            <a:chOff x="8299367" y="2600901"/>
            <a:chExt cx="2364083" cy="32496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29285C-AE03-C14B-9075-BC8A31D1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9367" y="2600901"/>
              <a:ext cx="2364083" cy="236408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C20590-355B-4A4E-AF81-5321CE642385}"/>
                </a:ext>
              </a:extLst>
            </p:cNvPr>
            <p:cNvSpPr txBox="1"/>
            <p:nvPr/>
          </p:nvSpPr>
          <p:spPr>
            <a:xfrm>
              <a:off x="8552296" y="5265751"/>
              <a:ext cx="1807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Manuels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0D88442-6C58-B643-A123-37F58F69FDD6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BAFCD74-EE7A-A447-8E8C-848E330A7EEB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13DDD779-EED7-BF4E-8773-E6ED6ABEF00F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70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046 L -4.16667E-7 -0.21435 C -4.16667E-7 -0.31019 -0.0487 -0.42824 -0.08841 -0.42824 L -0.17708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E7AE8-EAD6-3146-BAB7-850A598D5A16}"/>
              </a:ext>
            </a:extLst>
          </p:cNvPr>
          <p:cNvSpPr txBox="1"/>
          <p:nvPr/>
        </p:nvSpPr>
        <p:spPr>
          <a:xfrm>
            <a:off x="5814860" y="3075057"/>
            <a:ext cx="407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Intére</a:t>
            </a:r>
            <a:r>
              <a:rPr lang="en-US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̂</a:t>
            </a:r>
            <a:r>
              <a:rPr lang="en-US" sz="4000" b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ts</a:t>
            </a:r>
            <a:r>
              <a:rPr lang="en-US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des tests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45DDF5-CB9F-CD43-ADE4-80388614049B}"/>
              </a:ext>
            </a:extLst>
          </p:cNvPr>
          <p:cNvGrpSpPr/>
          <p:nvPr/>
        </p:nvGrpSpPr>
        <p:grpSpPr>
          <a:xfrm>
            <a:off x="4796836" y="894681"/>
            <a:ext cx="5980260" cy="814922"/>
            <a:chOff x="4296043" y="487220"/>
            <a:chExt cx="7097485" cy="814922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71AAC7F-99AE-C44B-867B-FA2C43137FE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FBD5C-BD13-CA48-A9C1-BA58CA1DF2BF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" dirty="0">
                  <a:solidFill>
                    <a:schemeClr val="bg1"/>
                  </a:solidFill>
                  <a:latin typeface="Lato" charset="0"/>
                </a:rPr>
                <a:t>Montrer que notre code fonctionne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9D2515-1890-DE44-98D7-04A4C19EC312}"/>
              </a:ext>
            </a:extLst>
          </p:cNvPr>
          <p:cNvGrpSpPr/>
          <p:nvPr/>
        </p:nvGrpSpPr>
        <p:grpSpPr>
          <a:xfrm>
            <a:off x="4796836" y="2227151"/>
            <a:ext cx="5980260" cy="814922"/>
            <a:chOff x="4296043" y="487220"/>
            <a:chExt cx="7097485" cy="81492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F7D2B3AC-E714-5C4C-9DD7-8FBF2ED76746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94792F-7BF5-AF4D-94A8-2000984B87EE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" dirty="0">
                  <a:solidFill>
                    <a:schemeClr val="bg1"/>
                  </a:solidFill>
                  <a:latin typeface="Lato" charset="0"/>
                </a:rPr>
                <a:t>Prévenir les bugs et les régressions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BFB415-E2D5-F742-A475-80C880C66170}"/>
              </a:ext>
            </a:extLst>
          </p:cNvPr>
          <p:cNvGrpSpPr/>
          <p:nvPr/>
        </p:nvGrpSpPr>
        <p:grpSpPr>
          <a:xfrm>
            <a:off x="4782418" y="3559621"/>
            <a:ext cx="5980260" cy="814922"/>
            <a:chOff x="4296043" y="487220"/>
            <a:chExt cx="7097485" cy="81492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88883D7-B24B-2846-998A-7D3ABAB8448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AEFC63-2ADD-7248-9831-B2BE3CB2A95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Maîtriser</a:t>
              </a:r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 le code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F84638-51EB-3045-88E2-90DB37022E0D}"/>
              </a:ext>
            </a:extLst>
          </p:cNvPr>
          <p:cNvGrpSpPr/>
          <p:nvPr/>
        </p:nvGrpSpPr>
        <p:grpSpPr>
          <a:xfrm>
            <a:off x="4768000" y="4892091"/>
            <a:ext cx="5980260" cy="814922"/>
            <a:chOff x="4296043" y="487220"/>
            <a:chExt cx="7097485" cy="81492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A5CD19D8-B90B-3B4A-887A-0E0CBC6485D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D5964F-AF23-0B41-9B58-40D41ABB8CA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" dirty="0">
                  <a:solidFill>
                    <a:schemeClr val="bg1"/>
                  </a:solidFill>
                  <a:latin typeface="Lato" charset="0"/>
                </a:rPr>
                <a:t>Offrir une documentation du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26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046 L -4.16667E-7 -0.21435 C -4.16667E-7 -0.31019 -0.0487 -0.42824 -0.08841 -0.42824 L -0.17708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5814860" y="3075057"/>
            <a:ext cx="407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Outils</a:t>
            </a:r>
            <a:r>
              <a:rPr lang="en-US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</a:t>
            </a:r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utilisés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C74B13-EFEF-CD42-9E55-920D56A23669}"/>
              </a:ext>
            </a:extLst>
          </p:cNvPr>
          <p:cNvGrpSpPr/>
          <p:nvPr/>
        </p:nvGrpSpPr>
        <p:grpSpPr>
          <a:xfrm>
            <a:off x="4164016" y="905645"/>
            <a:ext cx="2755754" cy="2920036"/>
            <a:chOff x="4164016" y="694626"/>
            <a:chExt cx="2755754" cy="29200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3F2041-3B63-1346-8388-666755C97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4016" y="694626"/>
              <a:ext cx="2755754" cy="207498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A268A1-7CB2-164F-A9CA-D656ED8C204E}"/>
                </a:ext>
              </a:extLst>
            </p:cNvPr>
            <p:cNvSpPr txBox="1"/>
            <p:nvPr/>
          </p:nvSpPr>
          <p:spPr>
            <a:xfrm>
              <a:off x="5134261" y="3029887"/>
              <a:ext cx="1099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LLDB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4BB675-0CAD-ED4E-9564-4BBF772438D9}"/>
              </a:ext>
            </a:extLst>
          </p:cNvPr>
          <p:cNvGrpSpPr/>
          <p:nvPr/>
        </p:nvGrpSpPr>
        <p:grpSpPr>
          <a:xfrm>
            <a:off x="8808483" y="732397"/>
            <a:ext cx="2175294" cy="3006829"/>
            <a:chOff x="8808483" y="644472"/>
            <a:chExt cx="2175294" cy="30068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70A6FE-C763-5246-B093-E2627DB5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8483" y="644472"/>
              <a:ext cx="2175292" cy="217529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176611-E0B4-1940-8741-7C3A6D251B42}"/>
                </a:ext>
              </a:extLst>
            </p:cNvPr>
            <p:cNvSpPr txBox="1"/>
            <p:nvPr/>
          </p:nvSpPr>
          <p:spPr>
            <a:xfrm>
              <a:off x="9470274" y="3066526"/>
              <a:ext cx="15135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Xcode</a:t>
              </a:r>
              <a:endParaRPr lang="fr-F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3F7F91C-A031-6749-A8D6-7081090A84AE}"/>
              </a:ext>
            </a:extLst>
          </p:cNvPr>
          <p:cNvGrpSpPr/>
          <p:nvPr/>
        </p:nvGrpSpPr>
        <p:grpSpPr>
          <a:xfrm>
            <a:off x="6017116" y="4029705"/>
            <a:ext cx="3670300" cy="1933614"/>
            <a:chOff x="6017116" y="4029705"/>
            <a:chExt cx="3670300" cy="19336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B6C120-BCFE-144D-8F22-33CE8D005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7116" y="4029705"/>
              <a:ext cx="3670300" cy="1168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E1E9DB-3FA2-6A41-BF16-B2C79455D627}"/>
                </a:ext>
              </a:extLst>
            </p:cNvPr>
            <p:cNvSpPr txBox="1"/>
            <p:nvPr/>
          </p:nvSpPr>
          <p:spPr>
            <a:xfrm>
              <a:off x="7178411" y="5378544"/>
              <a:ext cx="1807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SwiftLint</a:t>
              </a:r>
              <a:endParaRPr lang="fr-F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3C0637-E6F8-414A-8AE0-523EEB3FEBD5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ED35F9-4130-534C-AC97-5A9665AD6F8B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5043202E-F0C0-0F47-BCC2-B69702AC1C77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9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046 L -4.16667E-7 -0.21435 C -4.16667E-7 -0.31019 -0.0487 -0.42824 -0.08841 -0.42824 L -0.17708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7096234" y="3075057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E82A9-4336-BF44-8AA7-3F23F2ACDFF1}"/>
              </a:ext>
            </a:extLst>
          </p:cNvPr>
          <p:cNvSpPr txBox="1"/>
          <p:nvPr/>
        </p:nvSpPr>
        <p:spPr>
          <a:xfrm>
            <a:off x="4845462" y="3266581"/>
            <a:ext cx="284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Inscription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09488F-C1F1-AB4E-87C7-FAFF5CA06CD6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9D8B2A-9D81-DD40-822C-60611539ADBA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3FC0A97D-6289-2642-8008-BBAF24B6435D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83857A-7AB6-AB4E-A591-2D3F4F37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611" y="-11896"/>
            <a:ext cx="31643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06848-20DA-5943-BC6A-BA5DB8FD9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142" y="0"/>
            <a:ext cx="316436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852BE-5735-4D44-B1AA-5E7E40E38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876" y="11896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-0.00013 -0.22315 C -0.00013 -0.32245 -0.07643 -0.44491 -0.13854 -0.44491 L -0.2776 -0.44491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67" y="-2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3682474" y="-13260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EEB47A-3752-5847-BB33-7EAE1BF30ECF}"/>
              </a:ext>
            </a:extLst>
          </p:cNvPr>
          <p:cNvSpPr txBox="1"/>
          <p:nvPr/>
        </p:nvSpPr>
        <p:spPr>
          <a:xfrm>
            <a:off x="4624420" y="2991483"/>
            <a:ext cx="284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Différentes rubriques de l’application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3514F9-D78B-2548-95F0-E22B5A7F5D2B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999763-4F10-EF4B-A6D5-6838FB70B25B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A67EAE4A-F2BF-B840-AED0-4A5CB409BDD0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23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DE9BF00-6DBD-4E4A-ABD1-A5E532BD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758" y="0"/>
            <a:ext cx="31643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DBA540-952E-2C4A-BC01-9BBCD42BF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57" y="0"/>
            <a:ext cx="316436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BFC24-3DEB-8345-AB62-2A88EF3A8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288" y="-13260"/>
            <a:ext cx="3164365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B5A0C4-2952-B04C-A146-FFCD0731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287" y="0"/>
            <a:ext cx="316436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83105D-4C2E-1443-B6D1-B95A5E2BF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755" y="33499"/>
            <a:ext cx="3164365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F882E3-73C7-E74C-B8BB-9B70369A01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0020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7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3682474" y="-13260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FBE22-95B5-0440-AF7A-FFF6427440D6}"/>
              </a:ext>
            </a:extLst>
          </p:cNvPr>
          <p:cNvSpPr txBox="1"/>
          <p:nvPr/>
        </p:nvSpPr>
        <p:spPr>
          <a:xfrm>
            <a:off x="4624420" y="2991483"/>
            <a:ext cx="284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Demande de covoiturage</a:t>
            </a:r>
          </a:p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instantané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8F843F-4E58-F14B-B5A5-D76BC6CC9EA6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4E012E-5270-4E47-A74F-F9DF6898591F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45BEFC4F-9D15-BE4D-9C34-774A889CF0AA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25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63761D-48EF-A043-AB5B-37C63A61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356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3682474" y="-13260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A5F87-4788-C246-A3A8-02E8375314AD}"/>
              </a:ext>
            </a:extLst>
          </p:cNvPr>
          <p:cNvSpPr txBox="1"/>
          <p:nvPr/>
        </p:nvSpPr>
        <p:spPr>
          <a:xfrm>
            <a:off x="4624420" y="2991483"/>
            <a:ext cx="284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Demande de covoiturage</a:t>
            </a:r>
          </a:p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instantané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69AE4-5486-BE49-BA74-7897F312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395" y="0"/>
            <a:ext cx="3167149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30859-F207-3844-B945-4CF5AD2F3528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F400BA-3636-4F4C-9599-40FF256C6588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395DB45C-4370-D842-B0D1-A7D1B744DE82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24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E8F07B9-9F5F-8D4B-8A3E-E374FAA4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786" y="13260"/>
            <a:ext cx="31643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10347-F2D1-0D4F-8C7E-246C6279C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760" y="-13260"/>
            <a:ext cx="316436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B67919-1E0D-B140-A348-D5678DA08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516" y="13260"/>
            <a:ext cx="3164365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D011F1-F036-8C45-BE5D-D4995C8D3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9881" y="26520"/>
            <a:ext cx="3164365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9E41F7-A275-974D-A075-019D0AEF8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8198" y="53040"/>
            <a:ext cx="3164365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8D21D7-A45B-A54A-8C37-6E6921BA25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1928" y="19890"/>
            <a:ext cx="3164365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56B812-BC77-B845-BFB7-2CB632F5C8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4641" y="-138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8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3682474" y="-13260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FBE22-95B5-0440-AF7A-FFF6427440D6}"/>
              </a:ext>
            </a:extLst>
          </p:cNvPr>
          <p:cNvSpPr txBox="1"/>
          <p:nvPr/>
        </p:nvSpPr>
        <p:spPr>
          <a:xfrm>
            <a:off x="4624420" y="2991483"/>
            <a:ext cx="284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Offre de covoiturage</a:t>
            </a:r>
          </a:p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planifié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5757D2-D221-9B48-9757-EDD45B067A08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AE327C-1768-D040-BBF4-58367664814C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00318294-4A78-614E-85DB-BC7177A84CF8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26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66DB382-86AA-1A4E-BB17-D87F74FC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932" y="-13260"/>
            <a:ext cx="316436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A0B994-A768-5443-8E2B-AAE03405D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400" y="13260"/>
            <a:ext cx="316436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55EC46-A03C-714C-A5A5-FB58E8C9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463" y="13260"/>
            <a:ext cx="316436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E4D134-D3A5-1E4C-8C80-58BDD567C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824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6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87165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Conclusion</a:t>
            </a:r>
            <a:r>
              <a:rPr lang="fr-FR" sz="96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 </a:t>
            </a:r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et perspectives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88A0C7-4ECB-9541-9BA3-F5F54D75604F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38052A-285F-324C-A960-357004ECF97A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AFFF88A7-12B6-E04C-9E04-CBB868AD47FA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45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61499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950" b="1" i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</a:t>
            </a:r>
            <a:r>
              <a:rPr lang="en-US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du </a:t>
            </a:r>
            <a:r>
              <a:rPr lang="en-US" sz="9950" b="1" i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projet</a:t>
            </a:r>
            <a:endParaRPr lang="en-US" sz="9950" b="1" i="1" dirty="0">
              <a:solidFill>
                <a:schemeClr val="bg1"/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353800" y="6438900"/>
            <a:ext cx="419100" cy="419100"/>
            <a:chOff x="22713283" y="12877800"/>
            <a:chExt cx="838200" cy="838200"/>
          </a:xfrm>
        </p:grpSpPr>
        <p:sp>
          <p:nvSpPr>
            <p:cNvPr id="20" name="Rectangle 19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65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7E3CA8-FB50-424A-BA4A-745336FCC9E1}"/>
              </a:ext>
            </a:extLst>
          </p:cNvPr>
          <p:cNvGrpSpPr/>
          <p:nvPr/>
        </p:nvGrpSpPr>
        <p:grpSpPr>
          <a:xfrm>
            <a:off x="4796836" y="202056"/>
            <a:ext cx="5980260" cy="814922"/>
            <a:chOff x="4296043" y="487220"/>
            <a:chExt cx="7097485" cy="81492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B30897-2C88-6443-AED6-6008D27AF2C5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B43829-5F50-C74D-BA8A-20D57B5FA43D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Apprendre de nouvelles technologies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271E8A-BA4C-114B-BB92-F7BDDD53630D}"/>
              </a:ext>
            </a:extLst>
          </p:cNvPr>
          <p:cNvGrpSpPr/>
          <p:nvPr/>
        </p:nvGrpSpPr>
        <p:grpSpPr>
          <a:xfrm>
            <a:off x="4768000" y="2228978"/>
            <a:ext cx="5980260" cy="814922"/>
            <a:chOff x="4296043" y="487220"/>
            <a:chExt cx="7097485" cy="81492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5449588-A488-B74D-95F2-9E0CDD9088E0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AF6E34-007B-6045-A7B4-A2F213313930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Autonomie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63218C-8C39-204F-95F1-5BBC3C125244}"/>
              </a:ext>
            </a:extLst>
          </p:cNvPr>
          <p:cNvGrpSpPr/>
          <p:nvPr/>
        </p:nvGrpSpPr>
        <p:grpSpPr>
          <a:xfrm>
            <a:off x="4782418" y="1215517"/>
            <a:ext cx="5980260" cy="814922"/>
            <a:chOff x="4296043" y="487220"/>
            <a:chExt cx="7097485" cy="81492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570698F-E210-1B4E-A6FC-FD7D873F56F8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461F25-9FC2-0347-ABEE-BDC8AF28CD0F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Implémenter la plupart des fonctionnalités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02341F-5D72-2242-8C09-B769C7038274}"/>
              </a:ext>
            </a:extLst>
          </p:cNvPr>
          <p:cNvGrpSpPr/>
          <p:nvPr/>
        </p:nvGrpSpPr>
        <p:grpSpPr>
          <a:xfrm>
            <a:off x="4899380" y="4035229"/>
            <a:ext cx="5980260" cy="814922"/>
            <a:chOff x="4296043" y="487220"/>
            <a:chExt cx="7097485" cy="81492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FDD2750-FE0C-DA48-819E-6AC8D55D8EF2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EA6DDB-695A-0D49-89A5-BA104455717A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Traiter les cas d’annulation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D74CFF-E5DF-F144-977D-FBCFA48CA9BC}"/>
              </a:ext>
            </a:extLst>
          </p:cNvPr>
          <p:cNvGrpSpPr/>
          <p:nvPr/>
        </p:nvGrpSpPr>
        <p:grpSpPr>
          <a:xfrm>
            <a:off x="4884962" y="4979028"/>
            <a:ext cx="5980260" cy="814922"/>
            <a:chOff x="4296043" y="487220"/>
            <a:chExt cx="7097485" cy="81492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3B46893-0221-A941-863D-0BCFACEF6C2B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9428122-7CA9-664A-8A4B-20CD3176A78E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Utiliser une 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53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4388521" y="2617239"/>
            <a:ext cx="3414956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99588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64729"/>
            <a:ext cx="12190409" cy="29267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4" name="Group 3"/>
          <p:cNvGrpSpPr/>
          <p:nvPr/>
        </p:nvGrpSpPr>
        <p:grpSpPr>
          <a:xfrm>
            <a:off x="419098" y="2505723"/>
            <a:ext cx="11353801" cy="1846555"/>
            <a:chOff x="6650759" y="4894168"/>
            <a:chExt cx="11117696" cy="3693109"/>
          </a:xfrm>
        </p:grpSpPr>
        <p:sp>
          <p:nvSpPr>
            <p:cNvPr id="9" name="TextBox 8"/>
            <p:cNvSpPr txBox="1"/>
            <p:nvPr/>
          </p:nvSpPr>
          <p:spPr>
            <a:xfrm>
              <a:off x="6650759" y="4894168"/>
              <a:ext cx="11117696" cy="326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Implémentation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d’un service de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mobilité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partagée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intelligente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9861261" y="8483367"/>
              <a:ext cx="4655127" cy="103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DB799BB-FB98-4B4E-8E70-FABCB0EB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48138" cy="1864729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B360C850-B6A0-FE40-82EA-DBB933A6A085}"/>
              </a:ext>
            </a:extLst>
          </p:cNvPr>
          <p:cNvSpPr txBox="1">
            <a:spLocks/>
          </p:cNvSpPr>
          <p:nvPr/>
        </p:nvSpPr>
        <p:spPr>
          <a:xfrm>
            <a:off x="163776" y="5170239"/>
            <a:ext cx="3360738" cy="1238250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Réalisé par: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Meskine</a:t>
            </a: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 </a:t>
            </a: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Wassif</a:t>
            </a:r>
            <a:endParaRPr lang="fr-FR" b="1" i="1" dirty="0">
              <a:solidFill>
                <a:schemeClr val="tx2">
                  <a:lumMod val="75000"/>
                </a:schemeClr>
              </a:solidFill>
              <a:latin typeface="Playfair Display" charset="0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72755F33-D9F4-8249-B53C-B7A93C4C6B76}"/>
              </a:ext>
            </a:extLst>
          </p:cNvPr>
          <p:cNvSpPr txBox="1">
            <a:spLocks/>
          </p:cNvSpPr>
          <p:nvPr/>
        </p:nvSpPr>
        <p:spPr>
          <a:xfrm>
            <a:off x="3697779" y="5176605"/>
            <a:ext cx="8491107" cy="1479581"/>
          </a:xfrm>
          <a:prstGeom prst="rect">
            <a:avLst/>
          </a:prstGeom>
        </p:spPr>
        <p:txBody>
          <a:bodyPr vert="horz" lIns="91440" tIns="45720" rIns="91440" bIns="45720" rtlCol="0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Soutenu le 02/07/2020 devant: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 Bah Slimane                             Président / Encadrant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Mme </a:t>
            </a: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Benhlima</a:t>
            </a: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 Laila                  Rapporteur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401C7-E3CB-BC4C-804C-67B5D73F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748" y="-9935"/>
            <a:ext cx="1861139" cy="18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2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062FAE-B84E-DA43-83D0-A74B6B492767}"/>
              </a:ext>
            </a:extLst>
          </p:cNvPr>
          <p:cNvGrpSpPr/>
          <p:nvPr/>
        </p:nvGrpSpPr>
        <p:grpSpPr>
          <a:xfrm>
            <a:off x="3381188" y="184475"/>
            <a:ext cx="8617771" cy="2227798"/>
            <a:chOff x="3381188" y="184475"/>
            <a:chExt cx="8617771" cy="222779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16E1EF-839E-444A-A0E4-970A2B7B2150}"/>
                </a:ext>
              </a:extLst>
            </p:cNvPr>
            <p:cNvSpPr/>
            <p:nvPr/>
          </p:nvSpPr>
          <p:spPr>
            <a:xfrm>
              <a:off x="3607344" y="1088834"/>
              <a:ext cx="839161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" sz="2000" dirty="0">
                  <a:solidFill>
                    <a:schemeClr val="bg1"/>
                  </a:solidFill>
                  <a:latin typeface="Lato" charset="0"/>
                </a:rPr>
                <a:t>Utilisation d'une même voiture particulière par plusieurs personnes effectuant le même trajet (notamment afin d'alléger le trafic routier et de partager les frais de transport).</a:t>
              </a:r>
            </a:p>
            <a:p>
              <a:pPr algn="r"/>
              <a:r>
                <a:rPr lang="fr" sz="2000" i="1" dirty="0">
                  <a:solidFill>
                    <a:schemeClr val="bg1"/>
                  </a:solidFill>
                  <a:latin typeface="Lato" charset="0"/>
                </a:rPr>
                <a:t>Larousse</a:t>
              </a:r>
              <a:endParaRPr lang="en-US" sz="2000" i="1" dirty="0">
                <a:solidFill>
                  <a:schemeClr val="bg1"/>
                </a:solidFill>
                <a:latin typeface="Lato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B02E1E-03C7-414D-B1DE-5B0204FEDCCB}"/>
                </a:ext>
              </a:extLst>
            </p:cNvPr>
            <p:cNvSpPr txBox="1"/>
            <p:nvPr/>
          </p:nvSpPr>
          <p:spPr>
            <a:xfrm>
              <a:off x="3607345" y="184475"/>
              <a:ext cx="3383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Définition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44D756-9E95-3948-9590-8E371B93B64F}"/>
                </a:ext>
              </a:extLst>
            </p:cNvPr>
            <p:cNvSpPr/>
            <p:nvPr/>
          </p:nvSpPr>
          <p:spPr>
            <a:xfrm>
              <a:off x="3381188" y="683787"/>
              <a:ext cx="3093844" cy="56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30DB4A-30FF-C04D-A1EE-BCB23D9B7923}"/>
              </a:ext>
            </a:extLst>
          </p:cNvPr>
          <p:cNvGrpSpPr/>
          <p:nvPr/>
        </p:nvGrpSpPr>
        <p:grpSpPr>
          <a:xfrm>
            <a:off x="4862136" y="1811400"/>
            <a:ext cx="5980260" cy="814922"/>
            <a:chOff x="4296043" y="487220"/>
            <a:chExt cx="7097485" cy="814922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20C3DCF-A6F8-F946-95F2-CBFDC62C917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85D7D3-1ACA-C144-B8EB-DA147BF9B532}"/>
                </a:ext>
              </a:extLst>
            </p:cNvPr>
            <p:cNvSpPr/>
            <p:nvPr/>
          </p:nvSpPr>
          <p:spPr>
            <a:xfrm>
              <a:off x="4451967" y="710015"/>
              <a:ext cx="67514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Parc automobile en expansion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222DD6-DA35-8142-B881-DE3D7EF0D380}"/>
              </a:ext>
            </a:extLst>
          </p:cNvPr>
          <p:cNvGrpSpPr/>
          <p:nvPr/>
        </p:nvGrpSpPr>
        <p:grpSpPr>
          <a:xfrm>
            <a:off x="4847718" y="3003149"/>
            <a:ext cx="5994678" cy="814922"/>
            <a:chOff x="4296043" y="487220"/>
            <a:chExt cx="7114596" cy="814922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7BBF5067-CB08-1E41-946A-5D36C79B425D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FB182C1-2C11-E14E-8E5D-C7766358FED0}"/>
                </a:ext>
              </a:extLst>
            </p:cNvPr>
            <p:cNvSpPr/>
            <p:nvPr/>
          </p:nvSpPr>
          <p:spPr>
            <a:xfrm>
              <a:off x="4313155" y="710015"/>
              <a:ext cx="70974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Les transports en commun ne couvrent pas la demande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30B3C61-9F56-3549-AF52-745CE777925E}"/>
              </a:ext>
            </a:extLst>
          </p:cNvPr>
          <p:cNvGrpSpPr/>
          <p:nvPr/>
        </p:nvGrpSpPr>
        <p:grpSpPr>
          <a:xfrm>
            <a:off x="4862136" y="4194898"/>
            <a:ext cx="5980260" cy="814922"/>
            <a:chOff x="4296043" y="487220"/>
            <a:chExt cx="7097485" cy="814922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D99206B-8AA7-0B4A-AD5D-F5D532AF1705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6436AFA-6C6D-614F-B8FE-1BD42AA72800}"/>
                </a:ext>
              </a:extLst>
            </p:cNvPr>
            <p:cNvSpPr/>
            <p:nvPr/>
          </p:nvSpPr>
          <p:spPr>
            <a:xfrm>
              <a:off x="4451967" y="710015"/>
              <a:ext cx="67514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Voitures, championnes de la pollution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18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8.33333E-7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C40FE6D-5997-3C4F-BAD0-3314D541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2" y="2253681"/>
            <a:ext cx="1595880" cy="1595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EB8BE-91D4-BA45-92EA-90629E8B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83" y="2253681"/>
            <a:ext cx="1595880" cy="15958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498B0-B205-BE42-BB73-20CF9CDFCFB1}"/>
              </a:ext>
            </a:extLst>
          </p:cNvPr>
          <p:cNvSpPr txBox="1"/>
          <p:nvPr/>
        </p:nvSpPr>
        <p:spPr>
          <a:xfrm>
            <a:off x="4998843" y="4061904"/>
            <a:ext cx="1824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Planifié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78D72-524D-E544-8956-A9BD925311DE}"/>
              </a:ext>
            </a:extLst>
          </p:cNvPr>
          <p:cNvSpPr txBox="1"/>
          <p:nvPr/>
        </p:nvSpPr>
        <p:spPr>
          <a:xfrm>
            <a:off x="8826066" y="4061904"/>
            <a:ext cx="201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instantané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9C0E3-E8C0-054C-A7AB-825DAEADAF63}"/>
              </a:ext>
            </a:extLst>
          </p:cNvPr>
          <p:cNvSpPr txBox="1"/>
          <p:nvPr/>
        </p:nvSpPr>
        <p:spPr>
          <a:xfrm>
            <a:off x="3763433" y="140628"/>
            <a:ext cx="4710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Types de covoiturage</a:t>
            </a:r>
          </a:p>
        </p:txBody>
      </p:sp>
    </p:spTree>
    <p:extLst>
      <p:ext uri="{BB962C8B-B14F-4D97-AF65-F5344CB8AC3E}">
        <p14:creationId xmlns:p14="http://schemas.microsoft.com/office/powerpoint/2010/main" val="297348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5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B8CDAF-9ACF-284C-8434-A4B3673B5554}"/>
              </a:ext>
            </a:extLst>
          </p:cNvPr>
          <p:cNvGrpSpPr/>
          <p:nvPr/>
        </p:nvGrpSpPr>
        <p:grpSpPr>
          <a:xfrm>
            <a:off x="4379567" y="900265"/>
            <a:ext cx="7442438" cy="824079"/>
            <a:chOff x="4826753" y="2387014"/>
            <a:chExt cx="7442438" cy="8240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730240-2A3F-7D48-A4B0-2F53958C9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6753" y="2387014"/>
              <a:ext cx="824079" cy="82407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01DB41-810B-A148-84BA-E0D8DD0E5D23}"/>
                </a:ext>
              </a:extLst>
            </p:cNvPr>
            <p:cNvSpPr/>
            <p:nvPr/>
          </p:nvSpPr>
          <p:spPr>
            <a:xfrm>
              <a:off x="6095998" y="2655966"/>
              <a:ext cx="61731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Lato" charset="0"/>
                </a:rPr>
                <a:t>Dépense du déplacement, entretien de plus en plus cher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D29B8E-BD28-0646-99D1-8FC98B8E031E}"/>
              </a:ext>
            </a:extLst>
          </p:cNvPr>
          <p:cNvGrpSpPr/>
          <p:nvPr/>
        </p:nvGrpSpPr>
        <p:grpSpPr>
          <a:xfrm>
            <a:off x="4424123" y="1926308"/>
            <a:ext cx="7143656" cy="824079"/>
            <a:chOff x="4816263" y="3849561"/>
            <a:chExt cx="7143656" cy="8240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0653DE-3191-BC4B-B176-A630DB3F4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6263" y="3849561"/>
              <a:ext cx="824079" cy="824079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6FBBB0-27F8-DB47-B7E0-84772266BE1A}"/>
                </a:ext>
              </a:extLst>
            </p:cNvPr>
            <p:cNvSpPr/>
            <p:nvPr/>
          </p:nvSpPr>
          <p:spPr>
            <a:xfrm>
              <a:off x="6095999" y="4118512"/>
              <a:ext cx="5863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Lato" charset="0"/>
                </a:rPr>
                <a:t>Les villes s’engorgent, embouteillage et la pollution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1E226BB-B56B-4F40-ACD8-44CB164B5D71}"/>
              </a:ext>
            </a:extLst>
          </p:cNvPr>
          <p:cNvGrpSpPr/>
          <p:nvPr/>
        </p:nvGrpSpPr>
        <p:grpSpPr>
          <a:xfrm>
            <a:off x="4424123" y="5133656"/>
            <a:ext cx="7452928" cy="824079"/>
            <a:chOff x="4816263" y="894681"/>
            <a:chExt cx="7452928" cy="82407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6FD40F-B345-A64B-A573-034974077736}"/>
                </a:ext>
              </a:extLst>
            </p:cNvPr>
            <p:cNvSpPr/>
            <p:nvPr/>
          </p:nvSpPr>
          <p:spPr>
            <a:xfrm>
              <a:off x="6095998" y="1143317"/>
              <a:ext cx="61731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Lato" charset="0"/>
                </a:rPr>
                <a:t>Les approches classiques se limitent aux offres planifiées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E32A88-A1AF-7F46-A51C-388B4537A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6263" y="894681"/>
              <a:ext cx="824079" cy="82407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D48ECE-E0D2-AF4C-9C7E-A5BABD624C21}"/>
              </a:ext>
            </a:extLst>
          </p:cNvPr>
          <p:cNvGrpSpPr/>
          <p:nvPr/>
        </p:nvGrpSpPr>
        <p:grpSpPr>
          <a:xfrm>
            <a:off x="4379567" y="2995057"/>
            <a:ext cx="7185921" cy="824079"/>
            <a:chOff x="4826753" y="5327059"/>
            <a:chExt cx="7185921" cy="82407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423E07-EA65-2D41-9737-A6CD91E98CDE}"/>
                </a:ext>
              </a:extLst>
            </p:cNvPr>
            <p:cNvSpPr/>
            <p:nvPr/>
          </p:nvSpPr>
          <p:spPr>
            <a:xfrm>
              <a:off x="6148754" y="5638710"/>
              <a:ext cx="5863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Lato" charset="0"/>
                </a:rPr>
                <a:t>Trajets quotidiens longs, ennuyeux et stressants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9BEFC8-415F-194B-A238-D8A6B04FD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6753" y="5327059"/>
              <a:ext cx="824079" cy="824079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A8BE746-D12E-A74D-B3A8-C536BBDEF56D}"/>
              </a:ext>
            </a:extLst>
          </p:cNvPr>
          <p:cNvSpPr txBox="1"/>
          <p:nvPr/>
        </p:nvSpPr>
        <p:spPr>
          <a:xfrm>
            <a:off x="3763433" y="140628"/>
            <a:ext cx="4710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Général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39C0D-AF5D-2E46-BB39-CC87A4A96149}"/>
              </a:ext>
            </a:extLst>
          </p:cNvPr>
          <p:cNvSpPr txBox="1"/>
          <p:nvPr/>
        </p:nvSpPr>
        <p:spPr>
          <a:xfrm>
            <a:off x="3763433" y="4225354"/>
            <a:ext cx="4710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En particulier</a:t>
            </a:r>
          </a:p>
        </p:txBody>
      </p:sp>
    </p:spTree>
    <p:extLst>
      <p:ext uri="{BB962C8B-B14F-4D97-AF65-F5344CB8AC3E}">
        <p14:creationId xmlns:p14="http://schemas.microsoft.com/office/powerpoint/2010/main" val="390835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6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B40F6C-703F-7E41-AAFE-AFFBE3C5B3F9}"/>
              </a:ext>
            </a:extLst>
          </p:cNvPr>
          <p:cNvGrpSpPr/>
          <p:nvPr/>
        </p:nvGrpSpPr>
        <p:grpSpPr>
          <a:xfrm>
            <a:off x="4296043" y="487220"/>
            <a:ext cx="7097485" cy="814922"/>
            <a:chOff x="4499428" y="2440522"/>
            <a:chExt cx="7097485" cy="81492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865A822-F4A8-C34E-B150-CD63032E7790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B0C923-B0EE-6246-BF49-66FBC64C76A4}"/>
                </a:ext>
              </a:extLst>
            </p:cNvPr>
            <p:cNvSpPr/>
            <p:nvPr/>
          </p:nvSpPr>
          <p:spPr>
            <a:xfrm>
              <a:off x="5116210" y="2663317"/>
              <a:ext cx="5863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Trajets planifiés et les trajets instantanés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EE63BE-084B-5248-8A8C-66E3B53F8BB6}"/>
              </a:ext>
            </a:extLst>
          </p:cNvPr>
          <p:cNvGrpSpPr/>
          <p:nvPr/>
        </p:nvGrpSpPr>
        <p:grpSpPr>
          <a:xfrm>
            <a:off x="4296042" y="2047770"/>
            <a:ext cx="7097485" cy="814922"/>
            <a:chOff x="4499428" y="2440522"/>
            <a:chExt cx="7097485" cy="81492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FA14EAA-BDB1-1840-8E09-2205266BAE01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859B9D-10A8-5A4F-BC64-8287ACB36225}"/>
                </a:ext>
              </a:extLst>
            </p:cNvPr>
            <p:cNvSpPr/>
            <p:nvPr/>
          </p:nvSpPr>
          <p:spPr>
            <a:xfrm>
              <a:off x="4669877" y="2677196"/>
              <a:ext cx="678050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Faire des économies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FBEEB9-8AE0-284E-AD50-4ED7AE8DB1FE}"/>
              </a:ext>
            </a:extLst>
          </p:cNvPr>
          <p:cNvGrpSpPr/>
          <p:nvPr/>
        </p:nvGrpSpPr>
        <p:grpSpPr>
          <a:xfrm>
            <a:off x="4296042" y="3602556"/>
            <a:ext cx="7097485" cy="814922"/>
            <a:chOff x="4499428" y="2440522"/>
            <a:chExt cx="7097485" cy="81492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D923E98-D25A-5F47-8B29-912EA05D03F7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897C4F-8640-854E-9E5E-260ADE36F5B4}"/>
                </a:ext>
              </a:extLst>
            </p:cNvPr>
            <p:cNvSpPr/>
            <p:nvPr/>
          </p:nvSpPr>
          <p:spPr>
            <a:xfrm>
              <a:off x="6440583" y="2663317"/>
              <a:ext cx="357445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Jumelage intelligent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3E68EC-66A3-554B-8486-7FE9821A181C}"/>
              </a:ext>
            </a:extLst>
          </p:cNvPr>
          <p:cNvGrpSpPr/>
          <p:nvPr/>
        </p:nvGrpSpPr>
        <p:grpSpPr>
          <a:xfrm>
            <a:off x="4260744" y="5230278"/>
            <a:ext cx="7097485" cy="814922"/>
            <a:chOff x="4499428" y="2440522"/>
            <a:chExt cx="7097485" cy="81492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1355AA17-0F5E-3A42-9BA1-8B4E6E8ED006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EBB3C75-5C4D-9046-BF28-9435D6CECF65}"/>
                </a:ext>
              </a:extLst>
            </p:cNvPr>
            <p:cNvSpPr/>
            <p:nvPr/>
          </p:nvSpPr>
          <p:spPr>
            <a:xfrm>
              <a:off x="5353672" y="2663317"/>
              <a:ext cx="5863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Trajets confortables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93FF4BF-799C-8A47-A460-8A4A043C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9" y="2678145"/>
            <a:ext cx="1339223" cy="1339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0CA87-D007-E044-826F-90493CB09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80" y="2707262"/>
            <a:ext cx="1339223" cy="1339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45DBC-BC41-E74D-A24E-3C33FC88A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771" y="2658655"/>
            <a:ext cx="1339224" cy="13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8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00118 -0.6645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7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F1D12-5465-0A4F-8C08-34580924F05E}"/>
              </a:ext>
            </a:extLst>
          </p:cNvPr>
          <p:cNvSpPr txBox="1"/>
          <p:nvPr/>
        </p:nvSpPr>
        <p:spPr>
          <a:xfrm>
            <a:off x="5620982" y="3075057"/>
            <a:ext cx="4331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Méthodologie agile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6A67E-53B9-C342-91E0-E12058F25EC7}"/>
              </a:ext>
            </a:extLst>
          </p:cNvPr>
          <p:cNvGrpSpPr/>
          <p:nvPr/>
        </p:nvGrpSpPr>
        <p:grpSpPr>
          <a:xfrm>
            <a:off x="4032770" y="926273"/>
            <a:ext cx="2424883" cy="2294213"/>
            <a:chOff x="4201519" y="509498"/>
            <a:chExt cx="2424883" cy="22942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29B23A-ED2D-D44A-9713-CBE597569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897" y="509498"/>
              <a:ext cx="1894103" cy="189410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198EC1-C615-EC45-948F-418C49320321}"/>
                </a:ext>
              </a:extLst>
            </p:cNvPr>
            <p:cNvSpPr/>
            <p:nvPr/>
          </p:nvSpPr>
          <p:spPr>
            <a:xfrm>
              <a:off x="4201519" y="2403601"/>
              <a:ext cx="242488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Lato" charset="0"/>
                </a:rPr>
                <a:t>PRODUCT BACKLOG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838BE8-74DA-D141-AED7-96DA0749B364}"/>
              </a:ext>
            </a:extLst>
          </p:cNvPr>
          <p:cNvGrpSpPr/>
          <p:nvPr/>
        </p:nvGrpSpPr>
        <p:grpSpPr>
          <a:xfrm>
            <a:off x="4475977" y="4298616"/>
            <a:ext cx="1620022" cy="1769441"/>
            <a:chOff x="7188461" y="1664937"/>
            <a:chExt cx="1620022" cy="17694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2C3444-1272-0746-A6ED-3A54EC4F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8461" y="1664937"/>
              <a:ext cx="1620022" cy="162002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9FC978-19C4-8F45-A607-7E17AF2B2D1D}"/>
                </a:ext>
              </a:extLst>
            </p:cNvPr>
            <p:cNvSpPr/>
            <p:nvPr/>
          </p:nvSpPr>
          <p:spPr>
            <a:xfrm>
              <a:off x="7440421" y="3034268"/>
              <a:ext cx="10755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Lato" charset="0"/>
                </a:rPr>
                <a:t>SPRINT</a:t>
              </a:r>
            </a:p>
          </p:txBody>
        </p:sp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E2C06FFD-56DB-DC40-81E8-4529FB2EE33A}"/>
              </a:ext>
            </a:extLst>
          </p:cNvPr>
          <p:cNvSpPr/>
          <p:nvPr/>
        </p:nvSpPr>
        <p:spPr>
          <a:xfrm>
            <a:off x="4932455" y="3286929"/>
            <a:ext cx="355332" cy="106397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B844F0-A643-6246-87A6-CA1720A725E3}"/>
              </a:ext>
            </a:extLst>
          </p:cNvPr>
          <p:cNvGrpSpPr/>
          <p:nvPr/>
        </p:nvGrpSpPr>
        <p:grpSpPr>
          <a:xfrm>
            <a:off x="4084667" y="2113316"/>
            <a:ext cx="6923884" cy="6275899"/>
            <a:chOff x="4351363" y="926273"/>
            <a:chExt cx="6923884" cy="62758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B7DF3A9-210B-FC4D-B9E9-54D6B2568DF6}"/>
                </a:ext>
              </a:extLst>
            </p:cNvPr>
            <p:cNvGrpSpPr/>
            <p:nvPr/>
          </p:nvGrpSpPr>
          <p:grpSpPr>
            <a:xfrm>
              <a:off x="9633557" y="3731823"/>
              <a:ext cx="1547636" cy="1547636"/>
              <a:chOff x="4143888" y="2729321"/>
              <a:chExt cx="1547636" cy="154763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8567F95-5DF0-A640-85F0-73497C632B5C}"/>
                  </a:ext>
                </a:extLst>
              </p:cNvPr>
              <p:cNvSpPr/>
              <p:nvPr/>
            </p:nvSpPr>
            <p:spPr>
              <a:xfrm>
                <a:off x="4143888" y="2729321"/>
                <a:ext cx="1547636" cy="154763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3634A9-400F-9946-9876-DEE3650EA74F}"/>
                  </a:ext>
                </a:extLst>
              </p:cNvPr>
              <p:cNvSpPr txBox="1"/>
              <p:nvPr/>
            </p:nvSpPr>
            <p:spPr>
              <a:xfrm>
                <a:off x="4143888" y="2729321"/>
                <a:ext cx="1547636" cy="15476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b="1" kern="1200" dirty="0">
                    <a:solidFill>
                      <a:schemeClr val="bg1"/>
                    </a:solidFill>
                  </a:rPr>
                  <a:t>Refacotring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9F0560-5000-F94D-8432-F7D55F726EAA}"/>
                </a:ext>
              </a:extLst>
            </p:cNvPr>
            <p:cNvGrpSpPr/>
            <p:nvPr/>
          </p:nvGrpSpPr>
          <p:grpSpPr>
            <a:xfrm>
              <a:off x="4351363" y="926273"/>
              <a:ext cx="6923884" cy="6275899"/>
              <a:chOff x="4355507" y="962272"/>
              <a:chExt cx="6923884" cy="627589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29773EC-8A35-C845-A17B-C96C1C8F28CA}"/>
                  </a:ext>
                </a:extLst>
              </p:cNvPr>
              <p:cNvGrpSpPr/>
              <p:nvPr/>
            </p:nvGrpSpPr>
            <p:grpSpPr>
              <a:xfrm>
                <a:off x="6970955" y="962272"/>
                <a:ext cx="4210238" cy="1685319"/>
                <a:chOff x="1481286" y="-40230"/>
                <a:chExt cx="4210238" cy="1685319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94B9080-68FD-E84A-B0EA-E12A82E58108}"/>
                    </a:ext>
                  </a:extLst>
                </p:cNvPr>
                <p:cNvSpPr/>
                <p:nvPr/>
              </p:nvSpPr>
              <p:spPr>
                <a:xfrm>
                  <a:off x="4143888" y="97453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4B43731-AF82-5048-9EA3-96E35A1978AA}"/>
                    </a:ext>
                  </a:extLst>
                </p:cNvPr>
                <p:cNvSpPr txBox="1"/>
                <p:nvPr/>
              </p:nvSpPr>
              <p:spPr>
                <a:xfrm>
                  <a:off x="1481286" y="-40230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2000" b="1" kern="1200" dirty="0">
                      <a:solidFill>
                        <a:schemeClr val="bg1"/>
                      </a:solidFill>
                    </a:rPr>
                    <a:t>Tests</a:t>
                  </a:r>
                </a:p>
              </p:txBody>
            </p:sp>
          </p:grpSp>
          <p:sp>
            <p:nvSpPr>
              <p:cNvPr id="35" name="Circular Arrow 34">
                <a:extLst>
                  <a:ext uri="{FF2B5EF4-FFF2-40B4-BE49-F238E27FC236}">
                    <a16:creationId xmlns:a16="http://schemas.microsoft.com/office/drawing/2014/main" id="{A16BAB35-5D43-F945-AF94-CFFBD639A788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551234"/>
                  <a:gd name="adj4" fmla="val 20583846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Circular Arrow 39">
                <a:extLst>
                  <a:ext uri="{FF2B5EF4-FFF2-40B4-BE49-F238E27FC236}">
                    <a16:creationId xmlns:a16="http://schemas.microsoft.com/office/drawing/2014/main" id="{0BC359A1-4E19-7343-A37D-F1BACBBA79BE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5951234"/>
                  <a:gd name="adj4" fmla="val 4383846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5ABEFCC-7B22-6A42-B65F-AD9AD11E3B9B}"/>
                  </a:ext>
                </a:extLst>
              </p:cNvPr>
              <p:cNvGrpSpPr/>
              <p:nvPr/>
            </p:nvGrpSpPr>
            <p:grpSpPr>
              <a:xfrm>
                <a:off x="6796314" y="1182648"/>
                <a:ext cx="4346125" cy="6055523"/>
                <a:chOff x="1512019" y="-1778566"/>
                <a:chExt cx="4346125" cy="6055523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D0CBC06-7DDF-BE40-A247-D339C9789721}"/>
                    </a:ext>
                  </a:extLst>
                </p:cNvPr>
                <p:cNvSpPr/>
                <p:nvPr/>
              </p:nvSpPr>
              <p:spPr>
                <a:xfrm>
                  <a:off x="1512019" y="2729321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0F41F24-54A4-964D-8AE8-A8901AF735CA}"/>
                    </a:ext>
                  </a:extLst>
                </p:cNvPr>
                <p:cNvSpPr txBox="1"/>
                <p:nvPr/>
              </p:nvSpPr>
              <p:spPr>
                <a:xfrm>
                  <a:off x="4310508" y="-1778566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000" b="1" kern="1200" dirty="0">
                      <a:solidFill>
                        <a:schemeClr val="bg1"/>
                      </a:solidFill>
                    </a:rPr>
                    <a:t>Validation</a:t>
                  </a:r>
                  <a:endParaRPr lang="fr-FR" sz="2000" b="1" kern="1200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Circular Arrow 41">
                <a:extLst>
                  <a:ext uri="{FF2B5EF4-FFF2-40B4-BE49-F238E27FC236}">
                    <a16:creationId xmlns:a16="http://schemas.microsoft.com/office/drawing/2014/main" id="{EC44AFF8-6446-B94B-8831-DF730B9BB8FD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12055366"/>
                  <a:gd name="adj4" fmla="val 9783846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EDB9EDA-BC07-0343-9238-1E36E81A19A8}"/>
                  </a:ext>
                </a:extLst>
              </p:cNvPr>
              <p:cNvGrpSpPr/>
              <p:nvPr/>
            </p:nvGrpSpPr>
            <p:grpSpPr>
              <a:xfrm>
                <a:off x="4355507" y="3890137"/>
                <a:ext cx="4496624" cy="952874"/>
                <a:chOff x="1512019" y="448225"/>
                <a:chExt cx="4496624" cy="952874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3E588DA-F0FB-9E49-A72B-1285A4B49055}"/>
                    </a:ext>
                  </a:extLst>
                </p:cNvPr>
                <p:cNvSpPr/>
                <p:nvPr/>
              </p:nvSpPr>
              <p:spPr>
                <a:xfrm>
                  <a:off x="1512019" y="448225"/>
                  <a:ext cx="1547636" cy="846092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BB3EAC-B039-AD46-AE13-EE1D071DC438}"/>
                    </a:ext>
                  </a:extLst>
                </p:cNvPr>
                <p:cNvSpPr txBox="1"/>
                <p:nvPr/>
              </p:nvSpPr>
              <p:spPr>
                <a:xfrm>
                  <a:off x="4016378" y="555007"/>
                  <a:ext cx="1992265" cy="84609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2000" b="1" kern="12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Développement de l’itération</a:t>
                  </a:r>
                </a:p>
              </p:txBody>
            </p:sp>
          </p:grpSp>
          <p:sp>
            <p:nvSpPr>
              <p:cNvPr id="44" name="Circular Arrow 43">
                <a:extLst>
                  <a:ext uri="{FF2B5EF4-FFF2-40B4-BE49-F238E27FC236}">
                    <a16:creationId xmlns:a16="http://schemas.microsoft.com/office/drawing/2014/main" id="{8395DDED-91C6-C644-A146-AEBAFEEA6268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16751234"/>
                  <a:gd name="adj4" fmla="val 14948150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53" name="Circular Arrow 52">
            <a:extLst>
              <a:ext uri="{FF2B5EF4-FFF2-40B4-BE49-F238E27FC236}">
                <a16:creationId xmlns:a16="http://schemas.microsoft.com/office/drawing/2014/main" id="{53204674-A10F-6741-9E67-EDE9C618D684}"/>
              </a:ext>
            </a:extLst>
          </p:cNvPr>
          <p:cNvSpPr/>
          <p:nvPr/>
        </p:nvSpPr>
        <p:spPr>
          <a:xfrm rot="463174">
            <a:off x="9109864" y="-714948"/>
            <a:ext cx="4375900" cy="4375900"/>
          </a:xfrm>
          <a:prstGeom prst="circularArrow">
            <a:avLst>
              <a:gd name="adj1" fmla="val 3597"/>
              <a:gd name="adj2" fmla="val 463074"/>
              <a:gd name="adj3" fmla="val 11910398"/>
              <a:gd name="adj4" fmla="val 9783846"/>
              <a:gd name="adj5" fmla="val 864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7CC8C1-9D8C-5C41-83B8-2AEE32D11EFD}"/>
              </a:ext>
            </a:extLst>
          </p:cNvPr>
          <p:cNvGrpSpPr/>
          <p:nvPr/>
        </p:nvGrpSpPr>
        <p:grpSpPr>
          <a:xfrm>
            <a:off x="10136535" y="129350"/>
            <a:ext cx="1894103" cy="2172636"/>
            <a:chOff x="10136535" y="129350"/>
            <a:chExt cx="1894103" cy="21726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188A3D-CFF6-3F45-BF35-389E0597D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36535" y="129350"/>
              <a:ext cx="1894103" cy="1894103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9179AEE-0F65-EA42-9E0D-7D3CA04845F6}"/>
                </a:ext>
              </a:extLst>
            </p:cNvPr>
            <p:cNvSpPr/>
            <p:nvPr/>
          </p:nvSpPr>
          <p:spPr>
            <a:xfrm>
              <a:off x="10434150" y="1840321"/>
              <a:ext cx="116244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Lato" charset="0"/>
                </a:rPr>
                <a:t>Livrable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66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1.875E-6 -0.21389 C -1.875E-6 -0.30972 -0.0487 -0.42778 -0.08841 -0.42778 L -0.17708 -0.42778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631167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</a:t>
            </a:r>
            <a:r>
              <a:rPr lang="en-US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des </a:t>
            </a:r>
            <a:r>
              <a:rPr lang="fr-FR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353800" y="6438900"/>
            <a:ext cx="419100" cy="419100"/>
            <a:chOff x="22713283" y="12877800"/>
            <a:chExt cx="838200" cy="838200"/>
          </a:xfrm>
        </p:grpSpPr>
        <p:sp>
          <p:nvSpPr>
            <p:cNvPr id="20" name="Rectangle 19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46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</TotalTime>
  <Words>908</Words>
  <Application>Microsoft Macintosh PowerPoint</Application>
  <PresentationFormat>Widescreen</PresentationFormat>
  <Paragraphs>341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Lato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143</cp:revision>
  <dcterms:created xsi:type="dcterms:W3CDTF">2020-06-20T11:51:32Z</dcterms:created>
  <dcterms:modified xsi:type="dcterms:W3CDTF">2020-07-01T22:09:56Z</dcterms:modified>
</cp:coreProperties>
</file>